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325" r:id="rId2"/>
    <p:sldId id="304" r:id="rId3"/>
    <p:sldId id="326" r:id="rId4"/>
    <p:sldId id="301" r:id="rId5"/>
    <p:sldId id="302" r:id="rId6"/>
    <p:sldId id="303" r:id="rId7"/>
    <p:sldId id="307" r:id="rId8"/>
    <p:sldId id="305" r:id="rId9"/>
    <p:sldId id="306" r:id="rId10"/>
    <p:sldId id="308" r:id="rId11"/>
    <p:sldId id="256" r:id="rId12"/>
    <p:sldId id="257" r:id="rId13"/>
    <p:sldId id="276" r:id="rId14"/>
    <p:sldId id="262" r:id="rId15"/>
    <p:sldId id="263" r:id="rId16"/>
    <p:sldId id="264" r:id="rId17"/>
    <p:sldId id="265" r:id="rId18"/>
    <p:sldId id="324" r:id="rId19"/>
    <p:sldId id="309" r:id="rId20"/>
    <p:sldId id="258" r:id="rId21"/>
    <p:sldId id="311" r:id="rId22"/>
    <p:sldId id="312" r:id="rId23"/>
    <p:sldId id="327" r:id="rId24"/>
    <p:sldId id="328" r:id="rId25"/>
    <p:sldId id="329" r:id="rId26"/>
    <p:sldId id="323" r:id="rId27"/>
    <p:sldId id="281" r:id="rId28"/>
    <p:sldId id="282" r:id="rId29"/>
    <p:sldId id="283" r:id="rId30"/>
    <p:sldId id="284" r:id="rId31"/>
    <p:sldId id="285" r:id="rId32"/>
    <p:sldId id="286" r:id="rId33"/>
    <p:sldId id="287" r:id="rId34"/>
    <p:sldId id="288" r:id="rId35"/>
    <p:sldId id="299" r:id="rId36"/>
    <p:sldId id="289" r:id="rId37"/>
    <p:sldId id="290" r:id="rId38"/>
    <p:sldId id="291" r:id="rId39"/>
    <p:sldId id="292" r:id="rId40"/>
    <p:sldId id="293" r:id="rId41"/>
    <p:sldId id="294" r:id="rId42"/>
    <p:sldId id="295" r:id="rId43"/>
    <p:sldId id="296" r:id="rId44"/>
    <p:sldId id="330" r:id="rId45"/>
    <p:sldId id="298" r:id="rId4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6" autoAdjust="0"/>
    <p:restoredTop sz="94660"/>
  </p:normalViewPr>
  <p:slideViewPr>
    <p:cSldViewPr snapToGrid="0">
      <p:cViewPr varScale="1">
        <p:scale>
          <a:sx n="71" d="100"/>
          <a:sy n="71" d="100"/>
        </p:scale>
        <p:origin x="84" y="42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F905AB3-55CD-4B09-82EF-FA30D9AE244F}" type="datetimeFigureOut">
              <a:rPr lang="en-US" smtClean="0"/>
              <a:t>10/27/2016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27A0129-903B-42C8-8F1D-2E9D44E025E3}" type="slidenum">
              <a:rPr lang="en-US" smtClean="0"/>
              <a:t>‹#›</a:t>
            </a:fld>
            <a:endParaRPr lang="en-US"/>
          </a:p>
        </p:txBody>
      </p:sp>
    </p:spTree>
    <p:extLst>
      <p:ext uri="{BB962C8B-B14F-4D97-AF65-F5344CB8AC3E}">
        <p14:creationId xmlns:p14="http://schemas.microsoft.com/office/powerpoint/2010/main" val="178030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63704ED-CCCB-4F06-9EB7-E08134C32C8D}" type="datetimeFigureOut">
              <a:rPr lang="en-US" smtClean="0"/>
              <a:t>10/27/2016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A34EAB-C321-4375-A12D-373D833A0E82}" type="slidenum">
              <a:rPr lang="en-US" smtClean="0"/>
              <a:t>‹#›</a:t>
            </a:fld>
            <a:endParaRPr lang="en-US"/>
          </a:p>
        </p:txBody>
      </p:sp>
    </p:spTree>
    <p:extLst>
      <p:ext uri="{BB962C8B-B14F-4D97-AF65-F5344CB8AC3E}">
        <p14:creationId xmlns:p14="http://schemas.microsoft.com/office/powerpoint/2010/main" val="1205806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602424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8026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95891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6693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5448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622319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693291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589295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18672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25962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998910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6722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0384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92551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8345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432311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04240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142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10/27/2016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7639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48A87A34-81AB-432B-8DAE-1953F412C126}" type="datetimeFigureOut">
              <a:rPr lang="en-US" smtClean="0">
                <a:solidFill>
                  <a:prstClr val="black">
                    <a:tint val="75000"/>
                  </a:prstClr>
                </a:solidFill>
              </a:rPr>
              <a:pPr defTabSz="457200"/>
              <a:t>10/27/2016</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6D22F896-40B5-4ADD-8801-0D06FADFA095}" type="slidenum">
              <a:rPr lang="en-US" smtClean="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461622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utisminternetmodules.org/up_img/TEsample2lg.jpg"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0614" y="2404533"/>
            <a:ext cx="8912180" cy="2064435"/>
          </a:xfrm>
        </p:spPr>
        <p:txBody>
          <a:bodyPr/>
          <a:lstStyle/>
          <a:p>
            <a:pPr algn="ctr"/>
            <a:r>
              <a:rPr lang="en-US" dirty="0" smtClean="0"/>
              <a:t>Paraprofessional Training: Teams, Prompting and Reinforcement</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6153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Paraprofessionals</a:t>
            </a:r>
            <a:endParaRPr lang="en-US" dirty="0"/>
          </a:p>
        </p:txBody>
      </p:sp>
      <p:sp>
        <p:nvSpPr>
          <p:cNvPr id="3" name="Content Placeholder 2"/>
          <p:cNvSpPr>
            <a:spLocks noGrp="1"/>
          </p:cNvSpPr>
          <p:nvPr>
            <p:ph idx="1"/>
          </p:nvPr>
        </p:nvSpPr>
        <p:spPr>
          <a:xfrm>
            <a:off x="677334" y="1506071"/>
            <a:ext cx="8596668" cy="4535291"/>
          </a:xfrm>
        </p:spPr>
        <p:txBody>
          <a:bodyPr>
            <a:normAutofit/>
          </a:bodyPr>
          <a:lstStyle/>
          <a:p>
            <a:r>
              <a:rPr lang="en-US" sz="2200" b="1" dirty="0" smtClean="0"/>
              <a:t>Don’t</a:t>
            </a:r>
            <a:r>
              <a:rPr lang="en-US" sz="2200" dirty="0" smtClean="0"/>
              <a:t> </a:t>
            </a:r>
            <a:r>
              <a:rPr lang="en-US" sz="2200" dirty="0"/>
              <a:t>engage in personal activities such as emailing, texting or phone calls during your shift</a:t>
            </a:r>
            <a:r>
              <a:rPr lang="en-US" sz="2200" dirty="0" smtClean="0"/>
              <a:t>.</a:t>
            </a:r>
            <a:r>
              <a:rPr lang="en-US" sz="2200" dirty="0"/>
              <a:t> </a:t>
            </a:r>
          </a:p>
          <a:p>
            <a:r>
              <a:rPr lang="en-US" sz="2200" b="1" dirty="0"/>
              <a:t>Don’t</a:t>
            </a:r>
            <a:r>
              <a:rPr lang="en-US" sz="2200" dirty="0"/>
              <a:t> compare your duties to that of another ICA. The purpose of your position is to support an </a:t>
            </a:r>
            <a:r>
              <a:rPr lang="en-US" sz="2200" b="1" dirty="0"/>
              <a:t>individual</a:t>
            </a:r>
            <a:r>
              <a:rPr lang="en-US" sz="2200" dirty="0"/>
              <a:t> education plan.  </a:t>
            </a:r>
          </a:p>
          <a:p>
            <a:r>
              <a:rPr lang="en-US" sz="2200" b="1" dirty="0"/>
              <a:t>Don’t </a:t>
            </a:r>
            <a:r>
              <a:rPr lang="en-US" sz="2200" dirty="0"/>
              <a:t>develop a dependence upon the student that you support. The IEP states a service, not a person.  Generalization is promoted when the student learns to respond to a variety of individuals.  </a:t>
            </a:r>
          </a:p>
          <a:p>
            <a:r>
              <a:rPr lang="en-US" sz="2200" b="1" dirty="0"/>
              <a:t>Don’t</a:t>
            </a:r>
            <a:r>
              <a:rPr lang="en-US" sz="2200" dirty="0"/>
              <a:t> define a student by their behavior. Remember that we are </a:t>
            </a:r>
            <a:r>
              <a:rPr lang="en-US" sz="2200" b="1" dirty="0"/>
              <a:t>all</a:t>
            </a:r>
            <a:r>
              <a:rPr lang="en-US" sz="2200" dirty="0"/>
              <a:t> a work in progress. </a:t>
            </a:r>
          </a:p>
        </p:txBody>
      </p:sp>
    </p:spTree>
    <p:extLst>
      <p:ext uri="{BB962C8B-B14F-4D97-AF65-F5344CB8AC3E}">
        <p14:creationId xmlns:p14="http://schemas.microsoft.com/office/powerpoint/2010/main" val="2431746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Prompting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01230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Prompting procedures </a:t>
            </a:r>
          </a:p>
        </p:txBody>
      </p:sp>
      <p:sp>
        <p:nvSpPr>
          <p:cNvPr id="3" name="Content Placeholder 2"/>
          <p:cNvSpPr>
            <a:spLocks noGrp="1"/>
          </p:cNvSpPr>
          <p:nvPr>
            <p:ph idx="1"/>
          </p:nvPr>
        </p:nvSpPr>
        <p:spPr>
          <a:xfrm>
            <a:off x="677334" y="1707777"/>
            <a:ext cx="8596668" cy="4333586"/>
          </a:xfrm>
        </p:spPr>
        <p:txBody>
          <a:bodyPr>
            <a:noAutofit/>
          </a:bodyPr>
          <a:lstStyle/>
          <a:p>
            <a:r>
              <a:rPr lang="en-US" sz="2400" dirty="0" smtClean="0"/>
              <a:t>Include </a:t>
            </a:r>
            <a:r>
              <a:rPr lang="en-US" sz="2400" dirty="0"/>
              <a:t>any assistance given to learners </a:t>
            </a:r>
            <a:r>
              <a:rPr lang="en-US" sz="2400" dirty="0" smtClean="0"/>
              <a:t>that assist them </a:t>
            </a:r>
            <a:r>
              <a:rPr lang="en-US" sz="2400" dirty="0"/>
              <a:t>in using a specific skill. </a:t>
            </a:r>
            <a:r>
              <a:rPr lang="en-US" sz="2400" dirty="0" smtClean="0"/>
              <a:t>Information.</a:t>
            </a:r>
          </a:p>
          <a:p>
            <a:r>
              <a:rPr lang="en-US" sz="2400" dirty="0" smtClean="0"/>
              <a:t>Can </a:t>
            </a:r>
            <a:r>
              <a:rPr lang="en-US" sz="2400" dirty="0"/>
              <a:t>be used to teach a variety of </a:t>
            </a:r>
            <a:r>
              <a:rPr lang="en-US" sz="2400" dirty="0" smtClean="0"/>
              <a:t>skills: </a:t>
            </a:r>
            <a:r>
              <a:rPr lang="en-US" sz="2400" dirty="0"/>
              <a:t>including seeking information, pointing to objects, identifying numbers/objects, and remaining "on task</a:t>
            </a:r>
            <a:r>
              <a:rPr lang="en-US" sz="2400" dirty="0" smtClean="0"/>
              <a:t>.“</a:t>
            </a:r>
          </a:p>
          <a:p>
            <a:r>
              <a:rPr lang="en-US" sz="2400" dirty="0" smtClean="0"/>
              <a:t>Can </a:t>
            </a:r>
            <a:r>
              <a:rPr lang="en-US" sz="2400" dirty="0"/>
              <a:t>be used effectively, </a:t>
            </a:r>
            <a:r>
              <a:rPr lang="en-US" sz="2400" dirty="0" smtClean="0"/>
              <a:t>across </a:t>
            </a:r>
            <a:r>
              <a:rPr lang="en-US" sz="2400" dirty="0"/>
              <a:t>cognitive </a:t>
            </a:r>
            <a:r>
              <a:rPr lang="en-US" sz="2400" dirty="0" smtClean="0"/>
              <a:t>levels, </a:t>
            </a:r>
            <a:r>
              <a:rPr lang="en-US" sz="2400" dirty="0"/>
              <a:t>communicative </a:t>
            </a:r>
            <a:r>
              <a:rPr lang="en-US" sz="2400" dirty="0" smtClean="0"/>
              <a:t>abilities, and age ranges </a:t>
            </a:r>
          </a:p>
          <a:p>
            <a:r>
              <a:rPr lang="en-US" sz="2400" dirty="0" smtClean="0"/>
              <a:t>Help </a:t>
            </a:r>
            <a:r>
              <a:rPr lang="en-US" sz="2400" dirty="0"/>
              <a:t>learners acquire skills by systematically providing and removing prompts so that learners begin to perform skills </a:t>
            </a:r>
            <a:r>
              <a:rPr lang="en-US" sz="2400" b="1" u="sng" dirty="0"/>
              <a:t>independently</a:t>
            </a:r>
            <a:r>
              <a:rPr lang="en-US" sz="2400" dirty="0"/>
              <a:t>.</a:t>
            </a:r>
          </a:p>
        </p:txBody>
      </p:sp>
    </p:spTree>
    <p:extLst>
      <p:ext uri="{BB962C8B-B14F-4D97-AF65-F5344CB8AC3E}">
        <p14:creationId xmlns:p14="http://schemas.microsoft.com/office/powerpoint/2010/main" val="1555321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Use Prompting?</a:t>
            </a:r>
          </a:p>
        </p:txBody>
      </p:sp>
      <p:sp>
        <p:nvSpPr>
          <p:cNvPr id="3" name="Content Placeholder 2"/>
          <p:cNvSpPr>
            <a:spLocks noGrp="1"/>
          </p:cNvSpPr>
          <p:nvPr>
            <p:ph idx="1"/>
          </p:nvPr>
        </p:nvSpPr>
        <p:spPr>
          <a:xfrm>
            <a:off x="838200" y="1898777"/>
            <a:ext cx="10515600" cy="4351338"/>
          </a:xfrm>
        </p:spPr>
        <p:txBody>
          <a:bodyPr>
            <a:normAutofit/>
          </a:bodyPr>
          <a:lstStyle/>
          <a:p>
            <a:r>
              <a:rPr lang="en-US" sz="2400" dirty="0" smtClean="0"/>
              <a:t>To </a:t>
            </a:r>
            <a:r>
              <a:rPr lang="en-US" sz="2400" dirty="0"/>
              <a:t>reduce incorrect responding as learners acquire new skills. </a:t>
            </a:r>
            <a:endParaRPr lang="en-US" sz="2400" dirty="0" smtClean="0"/>
          </a:p>
          <a:p>
            <a:r>
              <a:rPr lang="en-US" sz="2400" dirty="0" smtClean="0"/>
              <a:t>General goal is 80% accuracy.</a:t>
            </a:r>
          </a:p>
          <a:p>
            <a:r>
              <a:rPr lang="en-US" sz="2400" dirty="0" smtClean="0"/>
              <a:t>Minimize </a:t>
            </a:r>
            <a:r>
              <a:rPr lang="en-US" sz="2400" dirty="0"/>
              <a:t>the negative effects that they may experience when target skills are not used </a:t>
            </a:r>
            <a:r>
              <a:rPr lang="en-US" sz="2400" dirty="0" smtClean="0"/>
              <a:t>successfully.</a:t>
            </a:r>
          </a:p>
          <a:p>
            <a:r>
              <a:rPr lang="en-US" sz="2400" dirty="0" smtClean="0"/>
              <a:t>An </a:t>
            </a:r>
            <a:r>
              <a:rPr lang="en-US" sz="2400" dirty="0"/>
              <a:t>efficient and effective way to provide instruction to learners </a:t>
            </a:r>
            <a:r>
              <a:rPr lang="en-US" sz="2400" dirty="0" smtClean="0"/>
              <a:t>that </a:t>
            </a:r>
            <a:r>
              <a:rPr lang="en-US" sz="2400" dirty="0"/>
              <a:t>maximizes their success and increases their generalized use of target skills.</a:t>
            </a:r>
          </a:p>
          <a:p>
            <a:endParaRPr lang="en-US" sz="2400" dirty="0"/>
          </a:p>
        </p:txBody>
      </p:sp>
    </p:spTree>
    <p:extLst>
      <p:ext uri="{BB962C8B-B14F-4D97-AF65-F5344CB8AC3E}">
        <p14:creationId xmlns:p14="http://schemas.microsoft.com/office/powerpoint/2010/main" val="1462423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Prompts</a:t>
            </a:r>
            <a:r>
              <a:rPr lang="en-US" dirty="0"/>
              <a:t/>
            </a:r>
            <a:br>
              <a:rPr lang="en-US" dirty="0"/>
            </a:br>
            <a:endParaRPr lang="en-US" dirty="0"/>
          </a:p>
        </p:txBody>
      </p:sp>
      <p:sp>
        <p:nvSpPr>
          <p:cNvPr id="3" name="Content Placeholder 2"/>
          <p:cNvSpPr>
            <a:spLocks noGrp="1"/>
          </p:cNvSpPr>
          <p:nvPr>
            <p:ph idx="1"/>
          </p:nvPr>
        </p:nvSpPr>
        <p:spPr>
          <a:xfrm>
            <a:off x="885533" y="1825625"/>
            <a:ext cx="10515600" cy="4351338"/>
          </a:xfrm>
        </p:spPr>
        <p:txBody>
          <a:bodyPr>
            <a:normAutofit/>
          </a:bodyPr>
          <a:lstStyle/>
          <a:p>
            <a:r>
              <a:rPr lang="en-US" sz="2400" b="1" dirty="0" smtClean="0"/>
              <a:t>Gestural</a:t>
            </a:r>
            <a:r>
              <a:rPr lang="en-US" sz="2400" dirty="0" smtClean="0"/>
              <a:t>: staff </a:t>
            </a:r>
            <a:r>
              <a:rPr lang="en-US" sz="2400" dirty="0"/>
              <a:t>makes some kind of gesture to prompt the learner to use the target skill.</a:t>
            </a:r>
          </a:p>
          <a:p>
            <a:pPr lvl="1"/>
            <a:r>
              <a:rPr lang="en-US" sz="2400" i="1" dirty="0" smtClean="0"/>
              <a:t>Example:  </a:t>
            </a:r>
            <a:r>
              <a:rPr lang="en-US" sz="2400" dirty="0" smtClean="0"/>
              <a:t>When </a:t>
            </a:r>
            <a:r>
              <a:rPr lang="en-US" sz="2400" dirty="0"/>
              <a:t>teaching a learner how to write his or her name, the teacher mimics hand-writing, or points to the faucet when teaching the child to turn on the water to wash his or her hands.</a:t>
            </a:r>
          </a:p>
          <a:p>
            <a:r>
              <a:rPr lang="en-US" sz="2400" b="1" dirty="0" smtClean="0"/>
              <a:t>Verbal</a:t>
            </a:r>
            <a:r>
              <a:rPr lang="en-US" sz="2400" dirty="0" smtClean="0"/>
              <a:t>: staff provides any </a:t>
            </a:r>
            <a:r>
              <a:rPr lang="en-US" sz="2400" dirty="0"/>
              <a:t>verbal assistance given learners to help them use target skills correctly. </a:t>
            </a:r>
            <a:endParaRPr lang="en-US" sz="2400" dirty="0" smtClean="0"/>
          </a:p>
          <a:p>
            <a:pPr lvl="1"/>
            <a:r>
              <a:rPr lang="en-US" sz="2400" i="1" dirty="0" smtClean="0"/>
              <a:t>Example</a:t>
            </a:r>
            <a:r>
              <a:rPr lang="en-US" sz="2400" dirty="0" smtClean="0"/>
              <a:t>:  When </a:t>
            </a:r>
            <a:r>
              <a:rPr lang="en-US" sz="2400" dirty="0"/>
              <a:t>teaching a child to read the word "dog," the teacher might give a </a:t>
            </a:r>
            <a:r>
              <a:rPr lang="en-US" sz="2400" dirty="0" smtClean="0"/>
              <a:t>hint, "</a:t>
            </a:r>
            <a:r>
              <a:rPr lang="en-US" sz="2400" dirty="0"/>
              <a:t>It says bow wow</a:t>
            </a:r>
            <a:r>
              <a:rPr lang="en-US" sz="2400" dirty="0" smtClean="0"/>
              <a:t>" </a:t>
            </a:r>
            <a:r>
              <a:rPr lang="en-US" sz="2400" dirty="0"/>
              <a:t>or </a:t>
            </a:r>
            <a:r>
              <a:rPr lang="en-US" sz="2400" dirty="0" smtClean="0"/>
              <a:t>"</a:t>
            </a:r>
            <a:r>
              <a:rPr lang="en-US" sz="2400" dirty="0"/>
              <a:t>It starts with "d</a:t>
            </a:r>
            <a:r>
              <a:rPr lang="en-US" sz="2400" dirty="0" smtClean="0"/>
              <a:t>".</a:t>
            </a:r>
            <a:endParaRPr lang="en-US" sz="2400" dirty="0"/>
          </a:p>
          <a:p>
            <a:pPr lvl="0"/>
            <a:endParaRPr lang="en-US" dirty="0"/>
          </a:p>
          <a:p>
            <a:endParaRPr lang="en-US" dirty="0"/>
          </a:p>
        </p:txBody>
      </p:sp>
    </p:spTree>
    <p:extLst>
      <p:ext uri="{BB962C8B-B14F-4D97-AF65-F5344CB8AC3E}">
        <p14:creationId xmlns:p14="http://schemas.microsoft.com/office/powerpoint/2010/main" val="879941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Prompts</a:t>
            </a:r>
            <a:r>
              <a:rPr lang="en-US" dirty="0"/>
              <a:t/>
            </a:r>
            <a:br>
              <a:rPr lang="en-US" dirty="0"/>
            </a:br>
            <a:endParaRPr lang="en-US" dirty="0"/>
          </a:p>
        </p:txBody>
      </p:sp>
      <p:sp>
        <p:nvSpPr>
          <p:cNvPr id="3" name="Content Placeholder 2"/>
          <p:cNvSpPr>
            <a:spLocks noGrp="1"/>
          </p:cNvSpPr>
          <p:nvPr>
            <p:ph idx="1"/>
          </p:nvPr>
        </p:nvSpPr>
        <p:spPr>
          <a:xfrm>
            <a:off x="966216" y="1825625"/>
            <a:ext cx="10515600" cy="4351338"/>
          </a:xfrm>
        </p:spPr>
        <p:txBody>
          <a:bodyPr>
            <a:noAutofit/>
          </a:bodyPr>
          <a:lstStyle/>
          <a:p>
            <a:r>
              <a:rPr lang="en-US" sz="2400" b="1" dirty="0" smtClean="0"/>
              <a:t>Visual: </a:t>
            </a:r>
            <a:r>
              <a:rPr lang="en-US" sz="2400" dirty="0" smtClean="0"/>
              <a:t>includes </a:t>
            </a:r>
            <a:r>
              <a:rPr lang="en-US" sz="2400" dirty="0"/>
              <a:t>checklists, pictures/photographs, classroom schedules, or written instructions </a:t>
            </a:r>
            <a:endParaRPr lang="en-US" sz="2400" dirty="0" smtClean="0"/>
          </a:p>
          <a:p>
            <a:pPr lvl="1"/>
            <a:r>
              <a:rPr lang="en-US" sz="2400" dirty="0" smtClean="0"/>
              <a:t>Advantage: May never need to be totally faded</a:t>
            </a:r>
          </a:p>
          <a:p>
            <a:pPr lvl="1"/>
            <a:r>
              <a:rPr lang="en-US" sz="2400" dirty="0" smtClean="0"/>
              <a:t>Identify supports </a:t>
            </a:r>
            <a:r>
              <a:rPr lang="en-US" sz="2400" dirty="0"/>
              <a:t>that are developmentally and age appropriate </a:t>
            </a:r>
            <a:r>
              <a:rPr lang="en-US" sz="2400" dirty="0" smtClean="0"/>
              <a:t>for the  </a:t>
            </a:r>
            <a:r>
              <a:rPr lang="en-US" sz="2400" dirty="0"/>
              <a:t>individual </a:t>
            </a:r>
            <a:r>
              <a:rPr lang="en-US" sz="2400" dirty="0" smtClean="0"/>
              <a:t>learners. </a:t>
            </a:r>
          </a:p>
          <a:p>
            <a:pPr lvl="2"/>
            <a:r>
              <a:rPr lang="en-US" sz="2400" dirty="0" smtClean="0"/>
              <a:t>may </a:t>
            </a:r>
            <a:r>
              <a:rPr lang="en-US" sz="2400" dirty="0"/>
              <a:t>not be appropriate to use written words with a </a:t>
            </a:r>
            <a:r>
              <a:rPr lang="en-US" sz="2400" dirty="0" smtClean="0"/>
              <a:t>preschooler.</a:t>
            </a:r>
          </a:p>
          <a:p>
            <a:pPr lvl="2"/>
            <a:r>
              <a:rPr lang="en-US" sz="2400" dirty="0" smtClean="0"/>
              <a:t>may not </a:t>
            </a:r>
            <a:r>
              <a:rPr lang="en-US" sz="2400" dirty="0"/>
              <a:t>want to use pictures without accompanying text of objects with a middle school student </a:t>
            </a:r>
            <a:r>
              <a:rPr lang="en-US" sz="2400" dirty="0" smtClean="0"/>
              <a:t>in </a:t>
            </a:r>
            <a:r>
              <a:rPr lang="en-US" sz="2400" dirty="0"/>
              <a:t>a general </a:t>
            </a:r>
            <a:r>
              <a:rPr lang="en-US" sz="2400" dirty="0" smtClean="0"/>
              <a:t>education</a:t>
            </a:r>
          </a:p>
        </p:txBody>
      </p:sp>
    </p:spTree>
    <p:extLst>
      <p:ext uri="{BB962C8B-B14F-4D97-AF65-F5344CB8AC3E}">
        <p14:creationId xmlns:p14="http://schemas.microsoft.com/office/powerpoint/2010/main" val="1644439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Prompts</a:t>
            </a:r>
            <a:r>
              <a:rPr lang="en-US" dirty="0"/>
              <a:t/>
            </a:r>
            <a:br>
              <a:rPr lang="en-US" dirty="0"/>
            </a:br>
            <a:endParaRPr lang="en-US" dirty="0"/>
          </a:p>
        </p:txBody>
      </p:sp>
      <p:sp>
        <p:nvSpPr>
          <p:cNvPr id="3" name="Content Placeholder 2"/>
          <p:cNvSpPr>
            <a:spLocks noGrp="1"/>
          </p:cNvSpPr>
          <p:nvPr>
            <p:ph idx="1"/>
          </p:nvPr>
        </p:nvSpPr>
        <p:spPr>
          <a:xfrm>
            <a:off x="1240536" y="1862201"/>
            <a:ext cx="10515600" cy="4351338"/>
          </a:xfrm>
        </p:spPr>
        <p:txBody>
          <a:bodyPr>
            <a:noAutofit/>
          </a:bodyPr>
          <a:lstStyle/>
          <a:p>
            <a:pPr marL="0" indent="0">
              <a:buNone/>
            </a:pPr>
            <a:r>
              <a:rPr lang="en-US" sz="2400" b="1" dirty="0"/>
              <a:t>Model prompts</a:t>
            </a:r>
            <a:r>
              <a:rPr lang="en-US" sz="2400" dirty="0"/>
              <a:t> </a:t>
            </a:r>
            <a:r>
              <a:rPr lang="en-US" sz="2400" dirty="0" smtClean="0"/>
              <a:t>when </a:t>
            </a:r>
            <a:r>
              <a:rPr lang="en-US" sz="2400" dirty="0"/>
              <a:t>verbal or visual prompts are not </a:t>
            </a:r>
            <a:r>
              <a:rPr lang="en-US" sz="2400" dirty="0" smtClean="0"/>
              <a:t>sufficient. Staff </a:t>
            </a:r>
            <a:r>
              <a:rPr lang="en-US" sz="2400" dirty="0"/>
              <a:t>demonstrate, or model, the target </a:t>
            </a:r>
            <a:r>
              <a:rPr lang="en-US" sz="2400" dirty="0" smtClean="0"/>
              <a:t>skill, discrete or </a:t>
            </a:r>
            <a:r>
              <a:rPr lang="en-US" sz="2400" dirty="0"/>
              <a:t>chained </a:t>
            </a:r>
            <a:r>
              <a:rPr lang="en-US" sz="2400" dirty="0" smtClean="0"/>
              <a:t>skills.</a:t>
            </a:r>
            <a:endParaRPr lang="en-US" sz="2400" dirty="0"/>
          </a:p>
          <a:p>
            <a:r>
              <a:rPr lang="en-US" sz="2400" i="1" dirty="0"/>
              <a:t>Example: </a:t>
            </a:r>
            <a:endParaRPr lang="en-US" sz="2400" dirty="0"/>
          </a:p>
          <a:p>
            <a:pPr lvl="1"/>
            <a:r>
              <a:rPr lang="en-US" sz="2400" dirty="0"/>
              <a:t>When teaching a learner how to raise his or her hand during class, the teacher raises her hand while saying, "Raise hand." </a:t>
            </a:r>
          </a:p>
          <a:p>
            <a:pPr lvl="1"/>
            <a:r>
              <a:rPr lang="en-US" sz="2400" dirty="0"/>
              <a:t>When teaching a learner how to request more, the teacher says, "More, please. Say, "More, please</a:t>
            </a:r>
            <a:r>
              <a:rPr lang="en-US" sz="2400" dirty="0" smtClean="0"/>
              <a:t>."</a:t>
            </a:r>
            <a:endParaRPr lang="en-US" sz="2400" dirty="0"/>
          </a:p>
        </p:txBody>
      </p:sp>
    </p:spTree>
    <p:extLst>
      <p:ext uri="{BB962C8B-B14F-4D97-AF65-F5344CB8AC3E}">
        <p14:creationId xmlns:p14="http://schemas.microsoft.com/office/powerpoint/2010/main" val="1816574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Prompts</a:t>
            </a:r>
            <a:r>
              <a:rPr lang="en-US" dirty="0"/>
              <a:t/>
            </a:r>
            <a:br>
              <a:rPr lang="en-US" dirty="0"/>
            </a:br>
            <a:endParaRPr lang="en-US" dirty="0"/>
          </a:p>
        </p:txBody>
      </p:sp>
      <p:sp>
        <p:nvSpPr>
          <p:cNvPr id="3" name="Content Placeholder 2"/>
          <p:cNvSpPr>
            <a:spLocks noGrp="1"/>
          </p:cNvSpPr>
          <p:nvPr>
            <p:ph idx="1"/>
          </p:nvPr>
        </p:nvSpPr>
        <p:spPr>
          <a:xfrm>
            <a:off x="1021080" y="1930399"/>
            <a:ext cx="8418755" cy="4283139"/>
          </a:xfrm>
        </p:spPr>
        <p:txBody>
          <a:bodyPr>
            <a:noAutofit/>
          </a:bodyPr>
          <a:lstStyle/>
          <a:p>
            <a:r>
              <a:rPr lang="en-US" sz="2400" b="1" dirty="0" smtClean="0"/>
              <a:t>Physical </a:t>
            </a:r>
            <a:r>
              <a:rPr lang="en-US" sz="2400" b="1" dirty="0"/>
              <a:t>prompts</a:t>
            </a:r>
            <a:r>
              <a:rPr lang="en-US" sz="2400" dirty="0"/>
              <a:t> </a:t>
            </a:r>
            <a:r>
              <a:rPr lang="en-US" sz="2400" dirty="0" smtClean="0"/>
              <a:t>used </a:t>
            </a:r>
            <a:r>
              <a:rPr lang="en-US" sz="2400" dirty="0"/>
              <a:t>when learners </a:t>
            </a:r>
            <a:r>
              <a:rPr lang="en-US" sz="2400" dirty="0" smtClean="0"/>
              <a:t>do </a:t>
            </a:r>
            <a:r>
              <a:rPr lang="en-US" sz="2400" dirty="0"/>
              <a:t>not respond to less </a:t>
            </a:r>
            <a:r>
              <a:rPr lang="en-US" sz="2400" dirty="0" smtClean="0"/>
              <a:t>intrusive prompts (modeling</a:t>
            </a:r>
            <a:r>
              <a:rPr lang="en-US" sz="2400" dirty="0"/>
              <a:t>, verbal, visual</a:t>
            </a:r>
            <a:r>
              <a:rPr lang="en-US" sz="2400" dirty="0" smtClean="0"/>
              <a:t>) OR </a:t>
            </a:r>
            <a:r>
              <a:rPr lang="en-US" sz="2400" dirty="0"/>
              <a:t>when teaching motor behaviors </a:t>
            </a:r>
            <a:endParaRPr lang="en-US" sz="2400" dirty="0" smtClean="0"/>
          </a:p>
          <a:p>
            <a:r>
              <a:rPr lang="en-US" sz="2400" i="1" dirty="0" smtClean="0"/>
              <a:t>Example</a:t>
            </a:r>
            <a:r>
              <a:rPr lang="en-US" sz="2400" i="1" dirty="0"/>
              <a:t>: Full Physical</a:t>
            </a:r>
            <a:endParaRPr lang="en-US" sz="2400" dirty="0"/>
          </a:p>
          <a:p>
            <a:pPr lvl="1"/>
            <a:r>
              <a:rPr lang="en-US" sz="2400" dirty="0" smtClean="0"/>
              <a:t>When teaching a learner how to  wash their hands staff gives hand-over-hand assistance.</a:t>
            </a:r>
            <a:endParaRPr lang="en-US" sz="2400" dirty="0"/>
          </a:p>
          <a:p>
            <a:r>
              <a:rPr lang="en-US" sz="2400" i="1" dirty="0" smtClean="0"/>
              <a:t>Example: Partial Physical</a:t>
            </a:r>
          </a:p>
          <a:p>
            <a:pPr lvl="1"/>
            <a:r>
              <a:rPr lang="en-US" sz="2400" dirty="0" smtClean="0"/>
              <a:t>When teaching a learner how to wash their hands staff taps or nudges the student at the elbow. </a:t>
            </a:r>
            <a:endParaRPr lang="en-US" sz="2400" dirty="0"/>
          </a:p>
        </p:txBody>
      </p:sp>
    </p:spTree>
    <p:extLst>
      <p:ext uri="{BB962C8B-B14F-4D97-AF65-F5344CB8AC3E}">
        <p14:creationId xmlns:p14="http://schemas.microsoft.com/office/powerpoint/2010/main" val="3281514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t>
            </a:r>
            <a:endParaRPr lang="en-US" dirty="0"/>
          </a:p>
        </p:txBody>
      </p:sp>
      <p:sp>
        <p:nvSpPr>
          <p:cNvPr id="3" name="Content Placeholder 2"/>
          <p:cNvSpPr>
            <a:spLocks noGrp="1"/>
          </p:cNvSpPr>
          <p:nvPr>
            <p:ph idx="1"/>
          </p:nvPr>
        </p:nvSpPr>
        <p:spPr/>
        <p:txBody>
          <a:bodyPr>
            <a:normAutofit/>
          </a:bodyPr>
          <a:lstStyle/>
          <a:p>
            <a:r>
              <a:rPr lang="en-US" sz="2800" dirty="0" smtClean="0"/>
              <a:t>What type of prompt is it when I give a direction then follow it with “c’mon”?</a:t>
            </a:r>
          </a:p>
          <a:p>
            <a:pPr marL="0" indent="0">
              <a:buNone/>
            </a:pPr>
            <a:endParaRPr lang="en-US" sz="2800" dirty="0" smtClean="0"/>
          </a:p>
          <a:p>
            <a:r>
              <a:rPr lang="en-US" sz="2800" dirty="0" smtClean="0"/>
              <a:t>What type of prompt is it when I continue to give the directive over and over and over………?</a:t>
            </a:r>
            <a:endParaRPr lang="en-US" sz="2800" dirty="0"/>
          </a:p>
        </p:txBody>
      </p:sp>
    </p:spTree>
    <p:extLst>
      <p:ext uri="{BB962C8B-B14F-4D97-AF65-F5344CB8AC3E}">
        <p14:creationId xmlns:p14="http://schemas.microsoft.com/office/powerpoint/2010/main" val="1730326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Tips for Using Prompts Effectively</a:t>
            </a:r>
            <a:br>
              <a:rPr lang="en-US" b="1" dirty="0"/>
            </a:br>
            <a:endParaRPr lang="en-US" dirty="0"/>
          </a:p>
        </p:txBody>
      </p:sp>
      <p:sp>
        <p:nvSpPr>
          <p:cNvPr id="3" name="Content Placeholder 2"/>
          <p:cNvSpPr>
            <a:spLocks noGrp="1"/>
          </p:cNvSpPr>
          <p:nvPr>
            <p:ph idx="1"/>
          </p:nvPr>
        </p:nvSpPr>
        <p:spPr>
          <a:xfrm>
            <a:off x="798358" y="1613647"/>
            <a:ext cx="8596668" cy="4454609"/>
          </a:xfrm>
        </p:spPr>
        <p:txBody>
          <a:bodyPr>
            <a:noAutofit/>
          </a:bodyPr>
          <a:lstStyle/>
          <a:p>
            <a:r>
              <a:rPr lang="en-US" sz="2200" dirty="0" smtClean="0"/>
              <a:t>Identify </a:t>
            </a:r>
            <a:r>
              <a:rPr lang="en-US" sz="2200" dirty="0" err="1" smtClean="0"/>
              <a:t>Reinforcers</a:t>
            </a:r>
            <a:r>
              <a:rPr lang="en-US" sz="2200" dirty="0" smtClean="0"/>
              <a:t> strong enough to motivate (more to come……)</a:t>
            </a:r>
          </a:p>
          <a:p>
            <a:r>
              <a:rPr lang="en-US" sz="2200" b="1" dirty="0"/>
              <a:t>Prompts should be as minimal as possible</a:t>
            </a:r>
            <a:r>
              <a:rPr lang="en-US" sz="2200" dirty="0"/>
              <a:t>. </a:t>
            </a:r>
          </a:p>
          <a:p>
            <a:pPr lvl="1"/>
            <a:r>
              <a:rPr lang="en-US" sz="2200" dirty="0" smtClean="0"/>
              <a:t>Use </a:t>
            </a:r>
            <a:r>
              <a:rPr lang="en-US" sz="2200" dirty="0"/>
              <a:t>the least intrusive prompt </a:t>
            </a:r>
            <a:r>
              <a:rPr lang="en-US" sz="2200" dirty="0" smtClean="0"/>
              <a:t>needed to get a correct response. A prompt never used won’t need to be faded.</a:t>
            </a:r>
          </a:p>
          <a:p>
            <a:r>
              <a:rPr lang="en-US" sz="2200" b="1" dirty="0"/>
              <a:t>Prompts should be faded as quickly as possible</a:t>
            </a:r>
            <a:r>
              <a:rPr lang="en-US" sz="2200" dirty="0" smtClean="0"/>
              <a:t>.</a:t>
            </a:r>
          </a:p>
          <a:p>
            <a:pPr lvl="1"/>
            <a:r>
              <a:rPr lang="en-US" sz="2200" dirty="0" smtClean="0"/>
              <a:t>Providing </a:t>
            </a:r>
            <a:r>
              <a:rPr lang="en-US" sz="2200" dirty="0"/>
              <a:t>prompts </a:t>
            </a:r>
            <a:r>
              <a:rPr lang="en-US" sz="2200" dirty="0" smtClean="0"/>
              <a:t>for too long </a:t>
            </a:r>
            <a:r>
              <a:rPr lang="en-US" sz="2200" dirty="0"/>
              <a:t>often results in prompt dependence. </a:t>
            </a:r>
            <a:r>
              <a:rPr lang="en-US" sz="2200" dirty="0" smtClean="0"/>
              <a:t>The </a:t>
            </a:r>
            <a:r>
              <a:rPr lang="en-US" sz="2200" dirty="0"/>
              <a:t>learner waits for staff to deliver the prompt before using the target skill. Fading </a:t>
            </a:r>
            <a:r>
              <a:rPr lang="en-US" sz="2200" dirty="0" smtClean="0"/>
              <a:t>increases independence over time by teaching a student to </a:t>
            </a:r>
            <a:r>
              <a:rPr lang="en-US" sz="2200" dirty="0"/>
              <a:t>use a target </a:t>
            </a:r>
            <a:r>
              <a:rPr lang="en-US" sz="2200" dirty="0" smtClean="0"/>
              <a:t>skill only in presence of the first direction given.</a:t>
            </a:r>
          </a:p>
        </p:txBody>
      </p:sp>
    </p:spTree>
    <p:extLst>
      <p:ext uri="{BB962C8B-B14F-4D97-AF65-F5344CB8AC3E}">
        <p14:creationId xmlns:p14="http://schemas.microsoft.com/office/powerpoint/2010/main" val="3925102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makes a professional, healthy and effective team between a teacher and paraprofessional?</a:t>
            </a:r>
            <a:endParaRPr lang="en-US" dirty="0"/>
          </a:p>
        </p:txBody>
      </p:sp>
      <p:sp>
        <p:nvSpPr>
          <p:cNvPr id="3" name="Content Placeholder 2"/>
          <p:cNvSpPr>
            <a:spLocks noGrp="1"/>
          </p:cNvSpPr>
          <p:nvPr>
            <p:ph idx="1"/>
          </p:nvPr>
        </p:nvSpPr>
        <p:spPr>
          <a:xfrm>
            <a:off x="677334" y="2160589"/>
            <a:ext cx="8596668" cy="3880773"/>
          </a:xfrm>
        </p:spPr>
        <p:txBody>
          <a:bodyPr>
            <a:noAutofit/>
          </a:bodyPr>
          <a:lstStyle/>
          <a:p>
            <a:r>
              <a:rPr lang="en-US" sz="2400" dirty="0" smtClean="0"/>
              <a:t>All members know their roles and how to perform those roles.</a:t>
            </a:r>
          </a:p>
          <a:p>
            <a:r>
              <a:rPr lang="en-US" sz="2400" dirty="0" smtClean="0"/>
              <a:t>All members use open communication that is:</a:t>
            </a:r>
          </a:p>
          <a:p>
            <a:pPr lvl="1"/>
            <a:r>
              <a:rPr lang="en-US" sz="2400" dirty="0" smtClean="0"/>
              <a:t>Professional</a:t>
            </a:r>
            <a:endParaRPr lang="en-US" sz="2400" dirty="0"/>
          </a:p>
          <a:p>
            <a:pPr lvl="1"/>
            <a:r>
              <a:rPr lang="en-US" sz="2400" dirty="0"/>
              <a:t>Student centered</a:t>
            </a:r>
          </a:p>
          <a:p>
            <a:pPr lvl="1"/>
            <a:r>
              <a:rPr lang="en-US" sz="2400" dirty="0"/>
              <a:t>Based on best </a:t>
            </a:r>
            <a:r>
              <a:rPr lang="en-US" sz="2400" dirty="0" smtClean="0"/>
              <a:t>practices</a:t>
            </a:r>
          </a:p>
          <a:p>
            <a:pPr marL="457200" lvl="1" indent="0">
              <a:buNone/>
            </a:pPr>
            <a:endParaRPr lang="en-US" sz="2400" dirty="0" smtClean="0"/>
          </a:p>
          <a:p>
            <a:pPr marL="0" indent="0">
              <a:buNone/>
            </a:pPr>
            <a:endParaRPr lang="en-US" sz="2400" dirty="0" smtClean="0"/>
          </a:p>
        </p:txBody>
      </p:sp>
    </p:spTree>
    <p:extLst>
      <p:ext uri="{BB962C8B-B14F-4D97-AF65-F5344CB8AC3E}">
        <p14:creationId xmlns:p14="http://schemas.microsoft.com/office/powerpoint/2010/main" val="4000019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Prompting Procedures</a:t>
            </a:r>
            <a:r>
              <a:rPr lang="en-US" dirty="0"/>
              <a:t/>
            </a:r>
            <a:br>
              <a:rPr lang="en-US" dirty="0"/>
            </a:br>
            <a:endParaRPr lang="en-US" dirty="0"/>
          </a:p>
        </p:txBody>
      </p:sp>
      <p:sp>
        <p:nvSpPr>
          <p:cNvPr id="3" name="Content Placeholder 2"/>
          <p:cNvSpPr>
            <a:spLocks noGrp="1"/>
          </p:cNvSpPr>
          <p:nvPr>
            <p:ph idx="1"/>
          </p:nvPr>
        </p:nvSpPr>
        <p:spPr>
          <a:xfrm>
            <a:off x="677334" y="1761565"/>
            <a:ext cx="8596668" cy="4279797"/>
          </a:xfrm>
        </p:spPr>
        <p:txBody>
          <a:bodyPr>
            <a:normAutofit lnSpcReduction="10000"/>
          </a:bodyPr>
          <a:lstStyle/>
          <a:p>
            <a:r>
              <a:rPr lang="en-US" sz="2400" dirty="0" smtClean="0"/>
              <a:t>Rely </a:t>
            </a:r>
            <a:r>
              <a:rPr lang="en-US" sz="2400" dirty="0"/>
              <a:t>on </a:t>
            </a:r>
            <a:r>
              <a:rPr lang="en-US" sz="2400" b="1" dirty="0"/>
              <a:t>reinforcing </a:t>
            </a:r>
            <a:r>
              <a:rPr lang="en-US" sz="2400" dirty="0" smtClean="0"/>
              <a:t>correct </a:t>
            </a:r>
            <a:r>
              <a:rPr lang="en-US" sz="2400" dirty="0"/>
              <a:t>responses - both those that are prompted and </a:t>
            </a:r>
            <a:r>
              <a:rPr lang="en-US" sz="2400" dirty="0" smtClean="0"/>
              <a:t>unprompted. </a:t>
            </a:r>
          </a:p>
          <a:p>
            <a:r>
              <a:rPr lang="en-US" sz="2400" dirty="0" smtClean="0"/>
              <a:t>Can be used </a:t>
            </a:r>
            <a:r>
              <a:rPr lang="en-US" sz="2400" dirty="0"/>
              <a:t>with </a:t>
            </a:r>
            <a:r>
              <a:rPr lang="en-US" sz="2400" b="1" dirty="0" smtClean="0"/>
              <a:t>discrete skills: </a:t>
            </a:r>
            <a:r>
              <a:rPr lang="en-US" sz="2400" dirty="0" smtClean="0"/>
              <a:t>single </a:t>
            </a:r>
            <a:r>
              <a:rPr lang="en-US" sz="2400" dirty="0"/>
              <a:t>skills of a short duration such as naming pictures, reading words, greeting </a:t>
            </a:r>
            <a:r>
              <a:rPr lang="en-US" sz="2400" dirty="0" smtClean="0"/>
              <a:t>peers. </a:t>
            </a:r>
          </a:p>
          <a:p>
            <a:r>
              <a:rPr lang="en-US" sz="2400" dirty="0" smtClean="0"/>
              <a:t>Or used with </a:t>
            </a:r>
            <a:r>
              <a:rPr lang="en-US" sz="2400" b="1" dirty="0" smtClean="0"/>
              <a:t>chained skills: </a:t>
            </a:r>
            <a:r>
              <a:rPr lang="en-US" sz="2400" dirty="0" smtClean="0"/>
              <a:t>skills requiring </a:t>
            </a:r>
            <a:r>
              <a:rPr lang="en-US" sz="2400" dirty="0"/>
              <a:t>a number of steps such as </a:t>
            </a:r>
            <a:r>
              <a:rPr lang="en-US" sz="2400" dirty="0" smtClean="0"/>
              <a:t>dressing, toileting, </a:t>
            </a:r>
            <a:r>
              <a:rPr lang="en-US" sz="2400" dirty="0"/>
              <a:t>making a sandwich, </a:t>
            </a:r>
            <a:r>
              <a:rPr lang="en-US" sz="2400" dirty="0" smtClean="0"/>
              <a:t>or  </a:t>
            </a:r>
            <a:r>
              <a:rPr lang="en-US" sz="2400" dirty="0"/>
              <a:t>washing </a:t>
            </a:r>
            <a:r>
              <a:rPr lang="en-US" sz="2400" dirty="0" smtClean="0"/>
              <a:t>hands. When teaching a chain staff must decide:</a:t>
            </a:r>
          </a:p>
          <a:p>
            <a:pPr lvl="2"/>
            <a:r>
              <a:rPr lang="en-US" sz="2400" dirty="0"/>
              <a:t>the number and sequence of steps in the chain, </a:t>
            </a:r>
          </a:p>
          <a:p>
            <a:pPr lvl="2"/>
            <a:r>
              <a:rPr lang="en-US" sz="2400" dirty="0"/>
              <a:t> whether to teach one step at a time, or to teach all steps at the same time.</a:t>
            </a:r>
            <a:endParaRPr lang="en-US" sz="2200" dirty="0"/>
          </a:p>
        </p:txBody>
      </p:sp>
    </p:spTree>
    <p:extLst>
      <p:ext uri="{BB962C8B-B14F-4D97-AF65-F5344CB8AC3E}">
        <p14:creationId xmlns:p14="http://schemas.microsoft.com/office/powerpoint/2010/main" val="3193589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Three Terms Used in Describing Prompting Procedures</a:t>
            </a:r>
            <a:endParaRPr lang="en-US" dirty="0"/>
          </a:p>
        </p:txBody>
      </p:sp>
      <p:sp>
        <p:nvSpPr>
          <p:cNvPr id="3" name="Content Placeholder 2"/>
          <p:cNvSpPr>
            <a:spLocks noGrp="1"/>
          </p:cNvSpPr>
          <p:nvPr>
            <p:ph idx="1"/>
          </p:nvPr>
        </p:nvSpPr>
        <p:spPr/>
        <p:txBody>
          <a:bodyPr>
            <a:normAutofit/>
          </a:bodyPr>
          <a:lstStyle/>
          <a:p>
            <a:r>
              <a:rPr lang="en-US" sz="2400" dirty="0" smtClean="0"/>
              <a:t>The </a:t>
            </a:r>
            <a:r>
              <a:rPr lang="en-US" sz="2400" u="sng" dirty="0"/>
              <a:t>antecedent </a:t>
            </a:r>
            <a:r>
              <a:rPr lang="en-US" sz="2400" u="sng" dirty="0" smtClean="0"/>
              <a:t>or direction</a:t>
            </a:r>
            <a:r>
              <a:rPr lang="en-US" sz="2400" dirty="0" smtClean="0"/>
              <a:t> </a:t>
            </a:r>
            <a:r>
              <a:rPr lang="en-US" sz="2400" dirty="0"/>
              <a:t>that tells the learner to use </a:t>
            </a:r>
            <a:r>
              <a:rPr lang="en-US" sz="2400" dirty="0" smtClean="0"/>
              <a:t>a </a:t>
            </a:r>
            <a:r>
              <a:rPr lang="en-US" sz="2400" dirty="0"/>
              <a:t>target </a:t>
            </a:r>
            <a:r>
              <a:rPr lang="en-US" sz="2400" dirty="0" smtClean="0"/>
              <a:t>skill.</a:t>
            </a:r>
          </a:p>
          <a:p>
            <a:pPr lvl="1"/>
            <a:r>
              <a:rPr lang="en-US" sz="2400" dirty="0" smtClean="0"/>
              <a:t>Directions should be concise and clear; may need to be consistent, especially when skill is brand new.</a:t>
            </a:r>
            <a:endParaRPr lang="en-US" sz="2400" dirty="0"/>
          </a:p>
          <a:p>
            <a:r>
              <a:rPr lang="en-US" sz="2400" dirty="0"/>
              <a:t>The </a:t>
            </a:r>
            <a:r>
              <a:rPr lang="en-US" sz="2400" u="sng" dirty="0"/>
              <a:t>target skill</a:t>
            </a:r>
            <a:r>
              <a:rPr lang="en-US" sz="2400" dirty="0"/>
              <a:t> </a:t>
            </a:r>
            <a:r>
              <a:rPr lang="en-US" sz="2400" dirty="0" smtClean="0"/>
              <a:t>or learner response</a:t>
            </a:r>
          </a:p>
          <a:p>
            <a:pPr lvl="1"/>
            <a:r>
              <a:rPr lang="en-US" sz="2400" dirty="0" smtClean="0"/>
              <a:t>Staff must know exactly what they will consider correct or incorrect.</a:t>
            </a:r>
            <a:endParaRPr lang="en-US" sz="2400" dirty="0"/>
          </a:p>
          <a:p>
            <a:r>
              <a:rPr lang="en-US" sz="2400" dirty="0"/>
              <a:t>The </a:t>
            </a:r>
            <a:r>
              <a:rPr lang="en-US" sz="2400" u="sng" dirty="0" smtClean="0"/>
              <a:t>consequence</a:t>
            </a:r>
            <a:r>
              <a:rPr lang="en-US" sz="2400" dirty="0" smtClean="0"/>
              <a:t>: feedback and/or reinforcement</a:t>
            </a:r>
            <a:endParaRPr lang="en-US" sz="2400" dirty="0"/>
          </a:p>
        </p:txBody>
      </p:sp>
    </p:spTree>
    <p:extLst>
      <p:ext uri="{BB962C8B-B14F-4D97-AF65-F5344CB8AC3E}">
        <p14:creationId xmlns:p14="http://schemas.microsoft.com/office/powerpoint/2010/main" val="4152623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prompting procedures</a:t>
            </a:r>
            <a:endParaRPr lang="en-US" dirty="0"/>
          </a:p>
        </p:txBody>
      </p:sp>
      <p:sp>
        <p:nvSpPr>
          <p:cNvPr id="3" name="Content Placeholder 2"/>
          <p:cNvSpPr>
            <a:spLocks noGrp="1"/>
          </p:cNvSpPr>
          <p:nvPr>
            <p:ph idx="1"/>
          </p:nvPr>
        </p:nvSpPr>
        <p:spPr/>
        <p:txBody>
          <a:bodyPr>
            <a:normAutofit/>
          </a:bodyPr>
          <a:lstStyle/>
          <a:p>
            <a:r>
              <a:rPr lang="en-US" sz="2400" dirty="0"/>
              <a:t>A variety of prompting procedures support the learning and development of </a:t>
            </a:r>
            <a:r>
              <a:rPr lang="en-US" sz="2400" dirty="0" smtClean="0"/>
              <a:t>students. </a:t>
            </a:r>
            <a:r>
              <a:rPr lang="en-US" sz="2400" dirty="0"/>
              <a:t>They </a:t>
            </a:r>
            <a:r>
              <a:rPr lang="en-US" sz="2400" dirty="0" smtClean="0"/>
              <a:t>include:</a:t>
            </a:r>
          </a:p>
          <a:p>
            <a:pPr lvl="1"/>
            <a:r>
              <a:rPr lang="en-US" sz="2400" dirty="0" smtClean="0"/>
              <a:t>Least to Most </a:t>
            </a:r>
          </a:p>
          <a:p>
            <a:pPr lvl="1"/>
            <a:r>
              <a:rPr lang="en-US" sz="2400" dirty="0" smtClean="0"/>
              <a:t>Most to Least</a:t>
            </a:r>
          </a:p>
          <a:p>
            <a:pPr lvl="1"/>
            <a:r>
              <a:rPr lang="en-US" sz="2400" dirty="0" smtClean="0"/>
              <a:t>Delayed prompting</a:t>
            </a:r>
          </a:p>
          <a:p>
            <a:pPr marL="457200" lvl="1" indent="0">
              <a:buNone/>
            </a:pPr>
            <a:endParaRPr lang="en-US" sz="2400" dirty="0"/>
          </a:p>
        </p:txBody>
      </p:sp>
    </p:spTree>
    <p:extLst>
      <p:ext uri="{BB962C8B-B14F-4D97-AF65-F5344CB8AC3E}">
        <p14:creationId xmlns:p14="http://schemas.microsoft.com/office/powerpoint/2010/main" val="1757013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Least to Most (increasing assistance)</a:t>
            </a:r>
            <a:endParaRPr lang="en-US" dirty="0"/>
          </a:p>
        </p:txBody>
      </p:sp>
      <p:sp>
        <p:nvSpPr>
          <p:cNvPr id="3" name="Content Placeholder 2"/>
          <p:cNvSpPr>
            <a:spLocks noGrp="1"/>
          </p:cNvSpPr>
          <p:nvPr>
            <p:ph idx="1"/>
          </p:nvPr>
        </p:nvSpPr>
        <p:spPr/>
        <p:txBody>
          <a:bodyPr>
            <a:normAutofit fontScale="85000" lnSpcReduction="20000"/>
          </a:bodyPr>
          <a:lstStyle/>
          <a:p>
            <a:r>
              <a:rPr lang="en-US" sz="2600" dirty="0" smtClean="0"/>
              <a:t>Typically </a:t>
            </a:r>
            <a:r>
              <a:rPr lang="en-US" sz="2600" dirty="0"/>
              <a:t>used when a student </a:t>
            </a:r>
            <a:r>
              <a:rPr lang="en-US" sz="2600" dirty="0" smtClean="0"/>
              <a:t>has demonstrated the ability </a:t>
            </a:r>
            <a:r>
              <a:rPr lang="en-US" sz="2600" dirty="0"/>
              <a:t>to </a:t>
            </a:r>
            <a:r>
              <a:rPr lang="en-US" sz="2600" dirty="0" smtClean="0"/>
              <a:t> </a:t>
            </a:r>
            <a:r>
              <a:rPr lang="en-US" sz="2600" dirty="0"/>
              <a:t>successfully </a:t>
            </a:r>
            <a:r>
              <a:rPr lang="en-US" sz="2600" dirty="0" smtClean="0"/>
              <a:t>perform a task in the past, but is now making frequent errors.</a:t>
            </a:r>
            <a:r>
              <a:rPr lang="en-US" sz="2600" dirty="0"/>
              <a:t> </a:t>
            </a:r>
            <a:endParaRPr lang="en-US" sz="2600" dirty="0" smtClean="0"/>
          </a:p>
          <a:p>
            <a:pPr lvl="1"/>
            <a:r>
              <a:rPr lang="en-US" sz="2600" dirty="0" smtClean="0"/>
              <a:t>Teaching sequence may look like:</a:t>
            </a:r>
          </a:p>
          <a:p>
            <a:pPr lvl="2"/>
            <a:r>
              <a:rPr lang="en-US" sz="2600" dirty="0" smtClean="0"/>
              <a:t>Visual</a:t>
            </a:r>
          </a:p>
          <a:p>
            <a:pPr lvl="2"/>
            <a:r>
              <a:rPr lang="en-US" sz="2600" dirty="0" smtClean="0"/>
              <a:t>Verbal </a:t>
            </a:r>
          </a:p>
          <a:p>
            <a:pPr lvl="2"/>
            <a:r>
              <a:rPr lang="en-US" sz="2600" dirty="0" smtClean="0"/>
              <a:t>Gestural</a:t>
            </a:r>
          </a:p>
          <a:p>
            <a:pPr lvl="2"/>
            <a:r>
              <a:rPr lang="en-US" sz="2600" dirty="0" smtClean="0"/>
              <a:t>Model</a:t>
            </a:r>
          </a:p>
          <a:p>
            <a:pPr lvl="2"/>
            <a:r>
              <a:rPr lang="en-US" sz="2600" dirty="0" smtClean="0"/>
              <a:t>Partial Physical</a:t>
            </a:r>
          </a:p>
          <a:p>
            <a:pPr lvl="2"/>
            <a:r>
              <a:rPr lang="en-US" sz="2600" dirty="0" smtClean="0"/>
              <a:t>Full Physical </a:t>
            </a:r>
          </a:p>
          <a:p>
            <a:pPr lvl="2"/>
            <a:endParaRPr lang="en-US" sz="2000" dirty="0"/>
          </a:p>
          <a:p>
            <a:endParaRPr lang="en-US" dirty="0"/>
          </a:p>
        </p:txBody>
      </p:sp>
    </p:spTree>
    <p:extLst>
      <p:ext uri="{BB962C8B-B14F-4D97-AF65-F5344CB8AC3E}">
        <p14:creationId xmlns:p14="http://schemas.microsoft.com/office/powerpoint/2010/main" val="192105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to Least (decreasing assistance)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Typically </a:t>
            </a:r>
            <a:r>
              <a:rPr lang="en-US" sz="2400" dirty="0"/>
              <a:t>used when a student </a:t>
            </a:r>
            <a:r>
              <a:rPr lang="en-US" sz="2400" dirty="0" smtClean="0"/>
              <a:t>has </a:t>
            </a:r>
            <a:r>
              <a:rPr lang="en-US" sz="2400" u="sng" dirty="0" smtClean="0"/>
              <a:t>never</a:t>
            </a:r>
            <a:r>
              <a:rPr lang="en-US" sz="2400" dirty="0" smtClean="0"/>
              <a:t> demonstrated the </a:t>
            </a:r>
            <a:r>
              <a:rPr lang="en-US" sz="2400" dirty="0"/>
              <a:t>ability to </a:t>
            </a:r>
            <a:r>
              <a:rPr lang="en-US" sz="2400" dirty="0" smtClean="0"/>
              <a:t> </a:t>
            </a:r>
            <a:r>
              <a:rPr lang="en-US" sz="2400" dirty="0"/>
              <a:t>successfully </a:t>
            </a:r>
            <a:r>
              <a:rPr lang="en-US" sz="2400" dirty="0" smtClean="0"/>
              <a:t>perform a task.</a:t>
            </a:r>
            <a:r>
              <a:rPr lang="en-US" sz="2400" dirty="0"/>
              <a:t> </a:t>
            </a:r>
            <a:endParaRPr lang="en-US" sz="2400" dirty="0" smtClean="0"/>
          </a:p>
          <a:p>
            <a:pPr lvl="1"/>
            <a:r>
              <a:rPr lang="en-US" sz="2400" dirty="0" smtClean="0"/>
              <a:t>Teaching sequence may looks like:</a:t>
            </a:r>
          </a:p>
          <a:p>
            <a:pPr lvl="2"/>
            <a:r>
              <a:rPr lang="en-US" sz="2200" dirty="0" smtClean="0"/>
              <a:t>Full Physical</a:t>
            </a:r>
          </a:p>
          <a:p>
            <a:pPr lvl="2"/>
            <a:r>
              <a:rPr lang="en-US" sz="2200" dirty="0" smtClean="0"/>
              <a:t>Partial Physical</a:t>
            </a:r>
          </a:p>
          <a:p>
            <a:pPr lvl="2"/>
            <a:r>
              <a:rPr lang="en-US" sz="2200" dirty="0" smtClean="0"/>
              <a:t>Model</a:t>
            </a:r>
          </a:p>
          <a:p>
            <a:pPr lvl="2"/>
            <a:r>
              <a:rPr lang="en-US" sz="2200" dirty="0" smtClean="0"/>
              <a:t>Gestural</a:t>
            </a:r>
          </a:p>
          <a:p>
            <a:pPr lvl="2"/>
            <a:r>
              <a:rPr lang="en-US" sz="2200" dirty="0" smtClean="0"/>
              <a:t>Verbal</a:t>
            </a:r>
          </a:p>
          <a:p>
            <a:pPr lvl="2"/>
            <a:r>
              <a:rPr lang="en-US" sz="2200" dirty="0" smtClean="0"/>
              <a:t>Visual</a:t>
            </a:r>
          </a:p>
          <a:p>
            <a:pPr lvl="2"/>
            <a:endParaRPr lang="en-US" sz="2000" dirty="0"/>
          </a:p>
          <a:p>
            <a:endParaRPr lang="en-US" dirty="0"/>
          </a:p>
        </p:txBody>
      </p:sp>
    </p:spTree>
    <p:extLst>
      <p:ext uri="{BB962C8B-B14F-4D97-AF65-F5344CB8AC3E}">
        <p14:creationId xmlns:p14="http://schemas.microsoft.com/office/powerpoint/2010/main" val="1037930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Delayed Prompting </a:t>
            </a:r>
            <a:endParaRPr lang="en-US" dirty="0"/>
          </a:p>
        </p:txBody>
      </p:sp>
      <p:sp>
        <p:nvSpPr>
          <p:cNvPr id="3" name="Content Placeholder 2"/>
          <p:cNvSpPr>
            <a:spLocks noGrp="1"/>
          </p:cNvSpPr>
          <p:nvPr>
            <p:ph idx="1"/>
          </p:nvPr>
        </p:nvSpPr>
        <p:spPr/>
        <p:txBody>
          <a:bodyPr>
            <a:normAutofit lnSpcReduction="10000"/>
          </a:bodyPr>
          <a:lstStyle/>
          <a:p>
            <a:r>
              <a:rPr lang="en-US" sz="2400" dirty="0"/>
              <a:t>Usually used to teach new </a:t>
            </a:r>
            <a:r>
              <a:rPr lang="en-US" sz="2400" dirty="0" smtClean="0"/>
              <a:t>skills.</a:t>
            </a:r>
            <a:endParaRPr lang="en-US" sz="2400" dirty="0"/>
          </a:p>
          <a:p>
            <a:r>
              <a:rPr lang="en-US" sz="2400" dirty="0" smtClean="0"/>
              <a:t>Gradually increasing the length of time between the directive and the prompt until the student responds unprompted:</a:t>
            </a:r>
          </a:p>
          <a:p>
            <a:r>
              <a:rPr lang="en-US" sz="2400" dirty="0" smtClean="0"/>
              <a:t>Looks like:</a:t>
            </a:r>
          </a:p>
          <a:p>
            <a:pPr lvl="1"/>
            <a:r>
              <a:rPr lang="en-US" sz="2200" dirty="0" smtClean="0"/>
              <a:t>“What is your name?” Immediately followed by “John”</a:t>
            </a:r>
          </a:p>
          <a:p>
            <a:pPr lvl="1"/>
            <a:r>
              <a:rPr lang="en-US" sz="2200" dirty="0"/>
              <a:t>“What is your name?” </a:t>
            </a:r>
            <a:r>
              <a:rPr lang="en-US" sz="2200" dirty="0" smtClean="0"/>
              <a:t>followed </a:t>
            </a:r>
            <a:r>
              <a:rPr lang="en-US" sz="2200" dirty="0"/>
              <a:t>by “John</a:t>
            </a:r>
            <a:r>
              <a:rPr lang="en-US" sz="2200" dirty="0" smtClean="0"/>
              <a:t>” after 1 sec.</a:t>
            </a:r>
          </a:p>
          <a:p>
            <a:pPr lvl="1"/>
            <a:r>
              <a:rPr lang="en-US" sz="2200" dirty="0"/>
              <a:t>“What is your name?” </a:t>
            </a:r>
            <a:r>
              <a:rPr lang="en-US" sz="2200" dirty="0" smtClean="0"/>
              <a:t>followed </a:t>
            </a:r>
            <a:r>
              <a:rPr lang="en-US" sz="2200" dirty="0"/>
              <a:t>by “John</a:t>
            </a:r>
            <a:r>
              <a:rPr lang="en-US" sz="2200" dirty="0" smtClean="0"/>
              <a:t>” after 2 sec.</a:t>
            </a:r>
          </a:p>
          <a:p>
            <a:pPr lvl="1"/>
            <a:r>
              <a:rPr lang="en-US" sz="2200" dirty="0" smtClean="0"/>
              <a:t>“</a:t>
            </a:r>
            <a:r>
              <a:rPr lang="en-US" sz="2200" dirty="0"/>
              <a:t>What is your name?” </a:t>
            </a:r>
            <a:r>
              <a:rPr lang="en-US" sz="2200" dirty="0" smtClean="0"/>
              <a:t>followed </a:t>
            </a:r>
            <a:r>
              <a:rPr lang="en-US" sz="2200" dirty="0"/>
              <a:t>by “John</a:t>
            </a:r>
            <a:r>
              <a:rPr lang="en-US" sz="2200" dirty="0" smtClean="0"/>
              <a:t>” after 3 sec.</a:t>
            </a:r>
            <a:endParaRPr lang="en-US" sz="2200" dirty="0"/>
          </a:p>
          <a:p>
            <a:pPr lvl="1"/>
            <a:endParaRPr lang="en-US" sz="2200" dirty="0"/>
          </a:p>
        </p:txBody>
      </p:sp>
    </p:spTree>
    <p:extLst>
      <p:ext uri="{BB962C8B-B14F-4D97-AF65-F5344CB8AC3E}">
        <p14:creationId xmlns:p14="http://schemas.microsoft.com/office/powerpoint/2010/main" val="2382801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Fading Tips</a:t>
            </a:r>
            <a:endParaRPr lang="en-US" dirty="0"/>
          </a:p>
        </p:txBody>
      </p:sp>
      <p:sp>
        <p:nvSpPr>
          <p:cNvPr id="3" name="Content Placeholder 2"/>
          <p:cNvSpPr>
            <a:spLocks noGrp="1"/>
          </p:cNvSpPr>
          <p:nvPr>
            <p:ph idx="1"/>
          </p:nvPr>
        </p:nvSpPr>
        <p:spPr/>
        <p:txBody>
          <a:bodyPr/>
          <a:lstStyle/>
          <a:p>
            <a:r>
              <a:rPr lang="en-US" sz="2400" dirty="0" smtClean="0"/>
              <a:t>Differentially </a:t>
            </a:r>
            <a:r>
              <a:rPr lang="en-US" sz="2400" dirty="0"/>
              <a:t>reinforce those responses that require less prompting</a:t>
            </a:r>
            <a:r>
              <a:rPr lang="en-US" sz="2400" dirty="0" smtClean="0"/>
              <a:t>. (Greater independence equals best </a:t>
            </a:r>
            <a:r>
              <a:rPr lang="en-US" sz="2400" dirty="0" err="1" smtClean="0"/>
              <a:t>reinforcer</a:t>
            </a:r>
            <a:r>
              <a:rPr lang="en-US" sz="2400" dirty="0" smtClean="0"/>
              <a:t>).</a:t>
            </a:r>
          </a:p>
          <a:p>
            <a:r>
              <a:rPr lang="en-US" sz="2400" dirty="0" smtClean="0"/>
              <a:t>Make Data-based decisions: all members of the team collect data and evaluate for expected progress.</a:t>
            </a:r>
          </a:p>
          <a:p>
            <a:r>
              <a:rPr lang="en-US" sz="2400" dirty="0" smtClean="0"/>
              <a:t>Understand that lack </a:t>
            </a:r>
            <a:r>
              <a:rPr lang="en-US" sz="2400" dirty="0"/>
              <a:t>of progress is not the </a:t>
            </a:r>
            <a:r>
              <a:rPr lang="en-US" sz="2400" dirty="0" smtClean="0"/>
              <a:t>student’s </a:t>
            </a:r>
            <a:r>
              <a:rPr lang="en-US" sz="2400" dirty="0"/>
              <a:t>fault, but the lack of having found or applied the appropriate teaching strategy</a:t>
            </a:r>
            <a:r>
              <a:rPr lang="en-US" sz="2400" dirty="0" smtClean="0"/>
              <a:t>. TRY SOMETHING NEW.</a:t>
            </a:r>
          </a:p>
          <a:p>
            <a:r>
              <a:rPr lang="en-US" sz="2400" dirty="0" smtClean="0">
                <a:latin typeface="Showcard Gothic" panose="04020904020102020604" pitchFamily="82" charset="0"/>
              </a:rPr>
              <a:t>Beware</a:t>
            </a:r>
            <a:r>
              <a:rPr lang="en-US" sz="2400" dirty="0" smtClean="0"/>
              <a:t> of inadvertent prompts.</a:t>
            </a:r>
            <a:endParaRPr lang="en-US" sz="2400" dirty="0"/>
          </a:p>
          <a:p>
            <a:endParaRPr lang="en-US" dirty="0"/>
          </a:p>
        </p:txBody>
      </p:sp>
    </p:spTree>
    <p:extLst>
      <p:ext uri="{BB962C8B-B14F-4D97-AF65-F5344CB8AC3E}">
        <p14:creationId xmlns:p14="http://schemas.microsoft.com/office/powerpoint/2010/main" val="3310761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Reinforcement</a:t>
            </a:r>
            <a:endParaRPr lang="en-US" dirty="0">
              <a:solidFill>
                <a:schemeClr val="tx1"/>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5116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Reinforcement</a:t>
            </a:r>
            <a:endParaRPr lang="en-US" dirty="0"/>
          </a:p>
        </p:txBody>
      </p:sp>
      <p:sp>
        <p:nvSpPr>
          <p:cNvPr id="3" name="Content Placeholder 2"/>
          <p:cNvSpPr>
            <a:spLocks noGrp="1"/>
          </p:cNvSpPr>
          <p:nvPr>
            <p:ph idx="1"/>
          </p:nvPr>
        </p:nvSpPr>
        <p:spPr>
          <a:xfrm>
            <a:off x="677334" y="1930401"/>
            <a:ext cx="8596668" cy="4110962"/>
          </a:xfrm>
        </p:spPr>
        <p:txBody>
          <a:bodyPr>
            <a:noAutofit/>
          </a:bodyPr>
          <a:lstStyle/>
          <a:p>
            <a:r>
              <a:rPr lang="en-US" sz="2400" dirty="0" smtClean="0"/>
              <a:t>Describes </a:t>
            </a:r>
            <a:r>
              <a:rPr lang="en-US" sz="2400" dirty="0"/>
              <a:t>a relationship between </a:t>
            </a:r>
            <a:r>
              <a:rPr lang="en-US" sz="2400" dirty="0" smtClean="0"/>
              <a:t>a student’s behavior and the consequence </a:t>
            </a:r>
            <a:r>
              <a:rPr lang="en-US" sz="2400" dirty="0"/>
              <a:t>that follows the </a:t>
            </a:r>
            <a:r>
              <a:rPr lang="en-US" sz="2400" dirty="0" smtClean="0"/>
              <a:t>behavior. Considered </a:t>
            </a:r>
            <a:r>
              <a:rPr lang="en-US" sz="2400" dirty="0"/>
              <a:t>reinforcement if the consequence increases the probability that a </a:t>
            </a:r>
            <a:r>
              <a:rPr lang="en-US" sz="2400" dirty="0" smtClean="0"/>
              <a:t>behavior </a:t>
            </a:r>
            <a:r>
              <a:rPr lang="en-US" sz="2400" dirty="0"/>
              <a:t>will occur in the </a:t>
            </a:r>
            <a:r>
              <a:rPr lang="en-US" sz="2400" dirty="0" smtClean="0"/>
              <a:t>future.</a:t>
            </a:r>
          </a:p>
          <a:p>
            <a:r>
              <a:rPr lang="en-US" sz="2400" dirty="0" smtClean="0"/>
              <a:t>Ultimate </a:t>
            </a:r>
            <a:r>
              <a:rPr lang="en-US" sz="2400" dirty="0"/>
              <a:t>goal </a:t>
            </a:r>
            <a:r>
              <a:rPr lang="en-US" sz="2400" dirty="0" smtClean="0"/>
              <a:t>is </a:t>
            </a:r>
            <a:r>
              <a:rPr lang="en-US" sz="2400" dirty="0"/>
              <a:t>to help </a:t>
            </a:r>
            <a:r>
              <a:rPr lang="en-US" sz="2400" dirty="0" smtClean="0"/>
              <a:t>students learn or maintain skills over time, across </a:t>
            </a:r>
            <a:r>
              <a:rPr lang="en-US" sz="2400" dirty="0"/>
              <a:t>settings </a:t>
            </a:r>
            <a:r>
              <a:rPr lang="en-US" sz="2400" dirty="0" smtClean="0"/>
              <a:t>and </a:t>
            </a:r>
            <a:r>
              <a:rPr lang="en-US" sz="2400" dirty="0"/>
              <a:t>different </a:t>
            </a:r>
            <a:r>
              <a:rPr lang="en-US" sz="2400" dirty="0" smtClean="0"/>
              <a:t>individuals by working for naturally occurring reinforcement.</a:t>
            </a:r>
          </a:p>
          <a:p>
            <a:r>
              <a:rPr lang="en-US" sz="2400" dirty="0" smtClean="0"/>
              <a:t>Can </a:t>
            </a:r>
            <a:r>
              <a:rPr lang="en-US" sz="2400" dirty="0"/>
              <a:t>be used </a:t>
            </a:r>
            <a:r>
              <a:rPr lang="en-US" sz="2400" dirty="0" smtClean="0"/>
              <a:t>ages preschool </a:t>
            </a:r>
            <a:r>
              <a:rPr lang="en-US" sz="2400" dirty="0"/>
              <a:t>through </a:t>
            </a:r>
            <a:r>
              <a:rPr lang="en-US" sz="2400" dirty="0" smtClean="0"/>
              <a:t>adulthood. </a:t>
            </a:r>
            <a:endParaRPr lang="en-US" sz="2400" dirty="0"/>
          </a:p>
        </p:txBody>
      </p:sp>
    </p:spTree>
    <p:extLst>
      <p:ext uri="{BB962C8B-B14F-4D97-AF65-F5344CB8AC3E}">
        <p14:creationId xmlns:p14="http://schemas.microsoft.com/office/powerpoint/2010/main" val="3140051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Use Reinforcement?</a:t>
            </a:r>
            <a:r>
              <a:rPr lang="en-US" dirty="0"/>
              <a:t/>
            </a:r>
            <a:br>
              <a:rPr lang="en-US" dirty="0"/>
            </a:br>
            <a:endParaRPr lang="en-US" dirty="0"/>
          </a:p>
        </p:txBody>
      </p:sp>
      <p:sp>
        <p:nvSpPr>
          <p:cNvPr id="3" name="Content Placeholder 2"/>
          <p:cNvSpPr>
            <a:spLocks noGrp="1"/>
          </p:cNvSpPr>
          <p:nvPr>
            <p:ph idx="1"/>
          </p:nvPr>
        </p:nvSpPr>
        <p:spPr>
          <a:xfrm>
            <a:off x="677334" y="1857829"/>
            <a:ext cx="8596668" cy="4183533"/>
          </a:xfrm>
        </p:spPr>
        <p:txBody>
          <a:bodyPr>
            <a:noAutofit/>
          </a:bodyPr>
          <a:lstStyle/>
          <a:p>
            <a:r>
              <a:rPr lang="en-US" sz="2400" b="1" dirty="0" smtClean="0"/>
              <a:t>Correct </a:t>
            </a:r>
            <a:r>
              <a:rPr lang="en-US" sz="2400" b="1" dirty="0"/>
              <a:t>use of reinforcement is one of the most important components of effective educational services </a:t>
            </a:r>
          </a:p>
          <a:p>
            <a:r>
              <a:rPr lang="en-US" sz="2400" dirty="0" smtClean="0"/>
              <a:t>Positive reinforcement </a:t>
            </a:r>
            <a:r>
              <a:rPr lang="en-US" sz="2400" dirty="0"/>
              <a:t>can be used to teach a variety of </a:t>
            </a:r>
            <a:r>
              <a:rPr lang="en-US" sz="2400" dirty="0" smtClean="0"/>
              <a:t>skills: </a:t>
            </a:r>
            <a:r>
              <a:rPr lang="en-US" sz="2400" dirty="0"/>
              <a:t>toilet training, </a:t>
            </a:r>
            <a:r>
              <a:rPr lang="en-US" sz="2400" dirty="0" smtClean="0"/>
              <a:t>increase language skills, </a:t>
            </a:r>
            <a:r>
              <a:rPr lang="en-US" sz="2400" dirty="0"/>
              <a:t>on-task behavior, </a:t>
            </a:r>
            <a:r>
              <a:rPr lang="en-US" sz="2400" dirty="0" smtClean="0"/>
              <a:t>correct responses. Can also decrease </a:t>
            </a:r>
            <a:r>
              <a:rPr lang="en-US" sz="2400" dirty="0"/>
              <a:t>interfering </a:t>
            </a:r>
            <a:r>
              <a:rPr lang="en-US" sz="2400" dirty="0" smtClean="0"/>
              <a:t>behaviors.</a:t>
            </a:r>
          </a:p>
          <a:p>
            <a:pPr lvl="0"/>
            <a:r>
              <a:rPr lang="en-US" sz="2400" dirty="0"/>
              <a:t>Attention </a:t>
            </a:r>
            <a:r>
              <a:rPr lang="en-US" sz="2400" dirty="0" smtClean="0"/>
              <a:t>problems can be reduced by increasing </a:t>
            </a:r>
            <a:r>
              <a:rPr lang="en-US" sz="2400" dirty="0"/>
              <a:t>the rate of reinforcement </a:t>
            </a:r>
            <a:r>
              <a:rPr lang="en-US" sz="2400" dirty="0" smtClean="0"/>
              <a:t>to </a:t>
            </a:r>
            <a:r>
              <a:rPr lang="en-US" sz="2400" dirty="0"/>
              <a:t>promote engagement and </a:t>
            </a:r>
            <a:r>
              <a:rPr lang="en-US" sz="2400" dirty="0" smtClean="0"/>
              <a:t>success </a:t>
            </a:r>
            <a:r>
              <a:rPr lang="en-US" sz="2400" dirty="0"/>
              <a:t>during a teaching activity</a:t>
            </a:r>
            <a:r>
              <a:rPr lang="en-US" sz="2400" dirty="0" smtClean="0"/>
              <a:t>. (motivation)</a:t>
            </a:r>
            <a:endParaRPr lang="en-US" sz="2400" dirty="0"/>
          </a:p>
          <a:p>
            <a:r>
              <a:rPr lang="en-US" sz="2400" dirty="0" smtClean="0"/>
              <a:t>Decreased </a:t>
            </a:r>
            <a:r>
              <a:rPr lang="en-US" sz="2400" dirty="0"/>
              <a:t>interest in social </a:t>
            </a:r>
            <a:r>
              <a:rPr lang="en-US" sz="2400" dirty="0" smtClean="0"/>
              <a:t>praise can be remediated as it is “paired” with tangibles that are eventually faded.</a:t>
            </a:r>
            <a:endParaRPr lang="en-US" sz="2400" dirty="0"/>
          </a:p>
        </p:txBody>
      </p:sp>
    </p:spTree>
    <p:extLst>
      <p:ext uri="{BB962C8B-B14F-4D97-AF65-F5344CB8AC3E}">
        <p14:creationId xmlns:p14="http://schemas.microsoft.com/office/powerpoint/2010/main" val="3253842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makes a professional, healthy and effective team between a teacher and paraprofessional?</a:t>
            </a:r>
            <a:endParaRPr lang="en-US" dirty="0"/>
          </a:p>
        </p:txBody>
      </p:sp>
      <p:sp>
        <p:nvSpPr>
          <p:cNvPr id="3" name="Content Placeholder 2"/>
          <p:cNvSpPr>
            <a:spLocks noGrp="1"/>
          </p:cNvSpPr>
          <p:nvPr>
            <p:ph idx="1"/>
          </p:nvPr>
        </p:nvSpPr>
        <p:spPr/>
        <p:txBody>
          <a:bodyPr>
            <a:noAutofit/>
          </a:bodyPr>
          <a:lstStyle/>
          <a:p>
            <a:pPr marL="457200" lvl="1" indent="0">
              <a:buNone/>
            </a:pPr>
            <a:endParaRPr lang="en-US" sz="2400" dirty="0" smtClean="0"/>
          </a:p>
          <a:p>
            <a:r>
              <a:rPr lang="en-US" sz="2800" dirty="0" smtClean="0"/>
              <a:t>Let’s hear from the experts.</a:t>
            </a:r>
          </a:p>
          <a:p>
            <a:endParaRPr lang="en-US" sz="2800" dirty="0"/>
          </a:p>
          <a:p>
            <a:endParaRPr lang="en-US" sz="2800" dirty="0" smtClean="0"/>
          </a:p>
          <a:p>
            <a:r>
              <a:rPr lang="en-US" sz="2800" dirty="0"/>
              <a:t>Remember that when healthy relationships are established that a mistake is simply a mistake-Mandt</a:t>
            </a:r>
          </a:p>
          <a:p>
            <a:endParaRPr lang="en-US" sz="2800" dirty="0" smtClean="0"/>
          </a:p>
        </p:txBody>
      </p:sp>
    </p:spTree>
    <p:extLst>
      <p:ext uri="{BB962C8B-B14F-4D97-AF65-F5344CB8AC3E}">
        <p14:creationId xmlns:p14="http://schemas.microsoft.com/office/powerpoint/2010/main" val="29172725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Reinforcement?</a:t>
            </a:r>
            <a:endParaRPr lang="en-US" dirty="0"/>
          </a:p>
        </p:txBody>
      </p:sp>
      <p:sp>
        <p:nvSpPr>
          <p:cNvPr id="3" name="Content Placeholder 2"/>
          <p:cNvSpPr>
            <a:spLocks noGrp="1"/>
          </p:cNvSpPr>
          <p:nvPr>
            <p:ph idx="1"/>
          </p:nvPr>
        </p:nvSpPr>
        <p:spPr/>
        <p:txBody>
          <a:bodyPr>
            <a:normAutofit fontScale="92500"/>
          </a:bodyPr>
          <a:lstStyle/>
          <a:p>
            <a:r>
              <a:rPr lang="en-US" sz="2400" dirty="0" smtClean="0"/>
              <a:t>What is reinforcing to one person may not be reinforcing to another. Most effective when individualized for a particular learner.</a:t>
            </a:r>
          </a:p>
          <a:p>
            <a:r>
              <a:rPr lang="en-US" sz="2400" dirty="0" smtClean="0"/>
              <a:t>Three </a:t>
            </a:r>
            <a:r>
              <a:rPr lang="en-US" sz="2400" dirty="0"/>
              <a:t>basic principles should be followed:</a:t>
            </a:r>
          </a:p>
          <a:p>
            <a:pPr lvl="1"/>
            <a:r>
              <a:rPr lang="en-US" sz="2400" dirty="0"/>
              <a:t>Reinforcement immediately </a:t>
            </a:r>
            <a:r>
              <a:rPr lang="en-US" sz="2400" dirty="0" smtClean="0"/>
              <a:t>following </a:t>
            </a:r>
            <a:r>
              <a:rPr lang="en-US" sz="2400" dirty="0"/>
              <a:t>the </a:t>
            </a:r>
            <a:r>
              <a:rPr lang="en-US" sz="2400" b="1" dirty="0"/>
              <a:t>target behavior</a:t>
            </a:r>
            <a:r>
              <a:rPr lang="en-US" sz="2400" dirty="0"/>
              <a:t>.</a:t>
            </a:r>
          </a:p>
          <a:p>
            <a:pPr lvl="1"/>
            <a:r>
              <a:rPr lang="en-US" sz="2400" dirty="0"/>
              <a:t>Reinforcement fits the target behavior and is meaningful to the </a:t>
            </a:r>
            <a:r>
              <a:rPr lang="en-US" sz="2400" dirty="0" smtClean="0"/>
              <a:t>student (most natural that is still effective).</a:t>
            </a:r>
            <a:endParaRPr lang="en-US" sz="2400" dirty="0"/>
          </a:p>
          <a:p>
            <a:pPr lvl="1"/>
            <a:r>
              <a:rPr lang="en-US" sz="2400" dirty="0" smtClean="0"/>
              <a:t>A variety of </a:t>
            </a:r>
            <a:r>
              <a:rPr lang="en-US" sz="2400" b="1" dirty="0" err="1"/>
              <a:t>reinforcers</a:t>
            </a:r>
            <a:r>
              <a:rPr lang="en-US" sz="2400" dirty="0"/>
              <a:t> are more effective than a single </a:t>
            </a:r>
            <a:r>
              <a:rPr lang="en-US" sz="2400" dirty="0" err="1" smtClean="0"/>
              <a:t>reinforcer</a:t>
            </a:r>
            <a:r>
              <a:rPr lang="en-US" sz="2400" dirty="0" smtClean="0"/>
              <a:t> used repeatedly.</a:t>
            </a:r>
            <a:endParaRPr lang="en-US" sz="2400" dirty="0"/>
          </a:p>
        </p:txBody>
      </p:sp>
    </p:spTree>
    <p:extLst>
      <p:ext uri="{BB962C8B-B14F-4D97-AF65-F5344CB8AC3E}">
        <p14:creationId xmlns:p14="http://schemas.microsoft.com/office/powerpoint/2010/main" val="1066393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Are Any Assessments Needed Prior to Using Reinforcement?</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a:t>Before implementing a reinforcement program </a:t>
            </a:r>
            <a:r>
              <a:rPr lang="en-US" sz="2800" dirty="0" smtClean="0"/>
              <a:t>conduct </a:t>
            </a:r>
            <a:r>
              <a:rPr lang="en-US" sz="2800" dirty="0"/>
              <a:t>a </a:t>
            </a:r>
            <a:r>
              <a:rPr lang="en-US" sz="2800" dirty="0" smtClean="0"/>
              <a:t>r </a:t>
            </a:r>
            <a:r>
              <a:rPr lang="en-US" sz="2800" dirty="0"/>
              <a:t>preference </a:t>
            </a:r>
            <a:r>
              <a:rPr lang="en-US" sz="2800" dirty="0" smtClean="0"/>
              <a:t>assessment., </a:t>
            </a:r>
            <a:r>
              <a:rPr lang="en-US" sz="2800" dirty="0" err="1" smtClean="0"/>
              <a:t>Reinforcers</a:t>
            </a:r>
            <a:r>
              <a:rPr lang="en-US" sz="2800" dirty="0" smtClean="0"/>
              <a:t> </a:t>
            </a:r>
            <a:r>
              <a:rPr lang="en-US" sz="2800" dirty="0"/>
              <a:t>can be identified by:</a:t>
            </a:r>
          </a:p>
          <a:p>
            <a:pPr lvl="1"/>
            <a:r>
              <a:rPr lang="en-US" sz="2800" dirty="0" smtClean="0"/>
              <a:t>Formal </a:t>
            </a:r>
            <a:r>
              <a:rPr lang="en-US" sz="2800" dirty="0" err="1"/>
              <a:t>reinforcer</a:t>
            </a:r>
            <a:r>
              <a:rPr lang="en-US" sz="2800" dirty="0"/>
              <a:t>/preference </a:t>
            </a:r>
            <a:r>
              <a:rPr lang="en-US" sz="2800" dirty="0" smtClean="0"/>
              <a:t>assessments.</a:t>
            </a:r>
            <a:endParaRPr lang="en-US" sz="2800" dirty="0"/>
          </a:p>
          <a:p>
            <a:pPr lvl="1"/>
            <a:r>
              <a:rPr lang="en-US" sz="2800" dirty="0"/>
              <a:t>Creating preference lists </a:t>
            </a:r>
            <a:r>
              <a:rPr lang="en-US" sz="2800" dirty="0" smtClean="0"/>
              <a:t> or menus</a:t>
            </a:r>
            <a:endParaRPr lang="en-US" sz="2800" dirty="0"/>
          </a:p>
          <a:p>
            <a:pPr lvl="1"/>
            <a:r>
              <a:rPr lang="en-US" sz="2800" dirty="0"/>
              <a:t>Interviewing the </a:t>
            </a:r>
            <a:r>
              <a:rPr lang="en-US" sz="2800" dirty="0" smtClean="0"/>
              <a:t>learner.</a:t>
            </a:r>
            <a:endParaRPr lang="en-US" sz="2800" dirty="0"/>
          </a:p>
          <a:p>
            <a:pPr lvl="1"/>
            <a:r>
              <a:rPr lang="en-US" sz="2800" dirty="0"/>
              <a:t>Interviewing family </a:t>
            </a:r>
            <a:r>
              <a:rPr lang="en-US" sz="2800" dirty="0" smtClean="0"/>
              <a:t>members.</a:t>
            </a:r>
            <a:endParaRPr lang="en-US" sz="2800" dirty="0"/>
          </a:p>
          <a:p>
            <a:pPr lvl="1"/>
            <a:r>
              <a:rPr lang="en-US" sz="2800" dirty="0"/>
              <a:t>Interviewing other </a:t>
            </a:r>
            <a:r>
              <a:rPr lang="en-US" sz="2800" dirty="0" smtClean="0"/>
              <a:t>teachers or staff.</a:t>
            </a:r>
          </a:p>
          <a:p>
            <a:pPr lvl="1"/>
            <a:r>
              <a:rPr lang="en-US" sz="2800" dirty="0" smtClean="0"/>
              <a:t>Observation student during free time</a:t>
            </a:r>
            <a:endParaRPr lang="en-US" sz="2800" dirty="0"/>
          </a:p>
          <a:p>
            <a:endParaRPr lang="en-US" dirty="0"/>
          </a:p>
        </p:txBody>
      </p:sp>
    </p:spTree>
    <p:extLst>
      <p:ext uri="{BB962C8B-B14F-4D97-AF65-F5344CB8AC3E}">
        <p14:creationId xmlns:p14="http://schemas.microsoft.com/office/powerpoint/2010/main" val="3952058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err="1" smtClean="0"/>
              <a:t>Reinforcers</a:t>
            </a:r>
            <a:endParaRPr lang="en-US" dirty="0"/>
          </a:p>
        </p:txBody>
      </p:sp>
      <p:sp>
        <p:nvSpPr>
          <p:cNvPr id="3" name="Content Placeholder 2"/>
          <p:cNvSpPr>
            <a:spLocks noGrp="1"/>
          </p:cNvSpPr>
          <p:nvPr>
            <p:ph idx="1"/>
          </p:nvPr>
        </p:nvSpPr>
        <p:spPr/>
        <p:txBody>
          <a:bodyPr>
            <a:normAutofit/>
          </a:bodyPr>
          <a:lstStyle/>
          <a:p>
            <a:r>
              <a:rPr lang="en-US" sz="2800" dirty="0" err="1" smtClean="0"/>
              <a:t>Reinforcers</a:t>
            </a:r>
            <a:r>
              <a:rPr lang="en-US" sz="2800" dirty="0" smtClean="0"/>
              <a:t> </a:t>
            </a:r>
            <a:r>
              <a:rPr lang="en-US" sz="2800" dirty="0"/>
              <a:t>are generally categorized as either primary or secondary. </a:t>
            </a:r>
            <a:endParaRPr lang="en-US" sz="2800" dirty="0" smtClean="0"/>
          </a:p>
          <a:p>
            <a:pPr lvl="1"/>
            <a:r>
              <a:rPr lang="en-US" sz="2600" b="1" dirty="0" smtClean="0"/>
              <a:t>Primary </a:t>
            </a:r>
            <a:r>
              <a:rPr lang="en-US" sz="2600" b="1" dirty="0" err="1"/>
              <a:t>reinforcers</a:t>
            </a:r>
            <a:r>
              <a:rPr lang="en-US" sz="2600" b="1" dirty="0"/>
              <a:t> </a:t>
            </a:r>
            <a:r>
              <a:rPr lang="en-US" sz="2600" dirty="0"/>
              <a:t>satisfy a physical </a:t>
            </a:r>
            <a:r>
              <a:rPr lang="en-US" sz="2600" dirty="0" smtClean="0"/>
              <a:t>need: food or drink. </a:t>
            </a:r>
          </a:p>
          <a:p>
            <a:pPr lvl="1"/>
            <a:r>
              <a:rPr lang="en-US" sz="2600" b="1" dirty="0" smtClean="0"/>
              <a:t>Secondary </a:t>
            </a:r>
            <a:r>
              <a:rPr lang="en-US" sz="2600" b="1" dirty="0" err="1"/>
              <a:t>reinforcers</a:t>
            </a:r>
            <a:r>
              <a:rPr lang="en-US" sz="2600" b="1" dirty="0"/>
              <a:t> </a:t>
            </a:r>
            <a:r>
              <a:rPr lang="en-US" sz="2600" dirty="0"/>
              <a:t>are objects or activities that individuals have </a:t>
            </a:r>
            <a:r>
              <a:rPr lang="en-US" sz="2600" u="sng" dirty="0"/>
              <a:t>grown</a:t>
            </a:r>
            <a:r>
              <a:rPr lang="en-US" sz="2600" dirty="0"/>
              <a:t> to </a:t>
            </a:r>
            <a:r>
              <a:rPr lang="en-US" sz="2600" dirty="0" smtClean="0"/>
              <a:t>like. Build these to replace primary </a:t>
            </a:r>
            <a:r>
              <a:rPr lang="en-US" sz="2600" dirty="0" err="1" smtClean="0"/>
              <a:t>reinforcers</a:t>
            </a:r>
            <a:r>
              <a:rPr lang="en-US" sz="2600" dirty="0" smtClean="0"/>
              <a:t> as quickly as possible.</a:t>
            </a:r>
            <a:endParaRPr lang="en-US" sz="2600" dirty="0"/>
          </a:p>
        </p:txBody>
      </p:sp>
    </p:spTree>
    <p:extLst>
      <p:ext uri="{BB962C8B-B14F-4D97-AF65-F5344CB8AC3E}">
        <p14:creationId xmlns:p14="http://schemas.microsoft.com/office/powerpoint/2010/main" val="758381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err="1"/>
              <a:t>Reinforcers</a:t>
            </a:r>
            <a:endParaRPr lang="en-US" dirty="0"/>
          </a:p>
        </p:txBody>
      </p:sp>
      <p:sp>
        <p:nvSpPr>
          <p:cNvPr id="3" name="Content Placeholder 2"/>
          <p:cNvSpPr>
            <a:spLocks noGrp="1"/>
          </p:cNvSpPr>
          <p:nvPr>
            <p:ph idx="1"/>
          </p:nvPr>
        </p:nvSpPr>
        <p:spPr/>
        <p:txBody>
          <a:bodyPr>
            <a:normAutofit fontScale="25000" lnSpcReduction="20000"/>
          </a:bodyPr>
          <a:lstStyle/>
          <a:p>
            <a:r>
              <a:rPr lang="en-US" sz="9600" b="1" dirty="0"/>
              <a:t>Social </a:t>
            </a:r>
            <a:r>
              <a:rPr lang="en-US" sz="9600" b="1" dirty="0" err="1"/>
              <a:t>reinforcers</a:t>
            </a:r>
            <a:r>
              <a:rPr lang="en-US" sz="9600" dirty="0"/>
              <a:t> </a:t>
            </a:r>
            <a:r>
              <a:rPr lang="en-US" sz="9600" dirty="0" smtClean="0"/>
              <a:t>found </a:t>
            </a:r>
            <a:r>
              <a:rPr lang="en-US" sz="9600" dirty="0"/>
              <a:t>in virtually any </a:t>
            </a:r>
            <a:r>
              <a:rPr lang="en-US" sz="9600" dirty="0" smtClean="0"/>
              <a:t>setting, </a:t>
            </a:r>
            <a:r>
              <a:rPr lang="en-US" sz="9600" dirty="0"/>
              <a:t>often must be taught to learners </a:t>
            </a:r>
            <a:r>
              <a:rPr lang="en-US" sz="9600" dirty="0" smtClean="0"/>
              <a:t>as they may </a:t>
            </a:r>
            <a:r>
              <a:rPr lang="en-US" sz="9600" dirty="0"/>
              <a:t>not be inherently reinforcing.</a:t>
            </a:r>
          </a:p>
          <a:p>
            <a:pPr lvl="1"/>
            <a:r>
              <a:rPr lang="en-US" sz="9600" i="1" dirty="0"/>
              <a:t>EXAMPLES</a:t>
            </a:r>
            <a:r>
              <a:rPr lang="en-US" sz="9600" dirty="0"/>
              <a:t>: facial expressions (e.g., smiles), </a:t>
            </a:r>
            <a:r>
              <a:rPr lang="en-US" sz="9600" dirty="0" smtClean="0"/>
              <a:t>words </a:t>
            </a:r>
            <a:r>
              <a:rPr lang="en-US" sz="9600" dirty="0"/>
              <a:t>and phrases (e.g., "Good job!" "Way to go!"), and seating arrangements (e.g., sitting alone, sitting next to favorite </a:t>
            </a:r>
            <a:r>
              <a:rPr lang="en-US" sz="9600" dirty="0" smtClean="0"/>
              <a:t>peer or teacher)</a:t>
            </a:r>
            <a:endParaRPr lang="en-US" sz="9600" dirty="0"/>
          </a:p>
          <a:p>
            <a:r>
              <a:rPr lang="en-US" sz="9600" b="1" dirty="0" smtClean="0"/>
              <a:t>Activity </a:t>
            </a:r>
            <a:r>
              <a:rPr lang="en-US" sz="9600" b="1" dirty="0" err="1"/>
              <a:t>reinforcers</a:t>
            </a:r>
            <a:r>
              <a:rPr lang="en-US" sz="9600" dirty="0"/>
              <a:t> </a:t>
            </a:r>
            <a:endParaRPr lang="en-US" sz="9600" dirty="0" smtClean="0"/>
          </a:p>
          <a:p>
            <a:pPr lvl="1"/>
            <a:r>
              <a:rPr lang="en-US" sz="9600" i="1" dirty="0" smtClean="0"/>
              <a:t>EXAMPLES</a:t>
            </a:r>
            <a:r>
              <a:rPr lang="en-US" sz="9600" dirty="0"/>
              <a:t>: play activities, access to computer </a:t>
            </a:r>
            <a:r>
              <a:rPr lang="en-US" sz="9600" dirty="0" smtClean="0"/>
              <a:t>games</a:t>
            </a:r>
            <a:endParaRPr lang="en-US" sz="9600" dirty="0"/>
          </a:p>
          <a:p>
            <a:endParaRPr lang="en-US" dirty="0"/>
          </a:p>
        </p:txBody>
      </p:sp>
    </p:spTree>
    <p:extLst>
      <p:ext uri="{BB962C8B-B14F-4D97-AF65-F5344CB8AC3E}">
        <p14:creationId xmlns:p14="http://schemas.microsoft.com/office/powerpoint/2010/main" val="4186408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err="1"/>
              <a:t>Reinforcers</a:t>
            </a:r>
            <a:endParaRPr lang="en-US" dirty="0"/>
          </a:p>
        </p:txBody>
      </p:sp>
      <p:sp>
        <p:nvSpPr>
          <p:cNvPr id="3" name="Content Placeholder 2"/>
          <p:cNvSpPr>
            <a:spLocks noGrp="1"/>
          </p:cNvSpPr>
          <p:nvPr>
            <p:ph idx="1"/>
          </p:nvPr>
        </p:nvSpPr>
        <p:spPr>
          <a:xfrm>
            <a:off x="677334" y="1667435"/>
            <a:ext cx="8596668" cy="4441163"/>
          </a:xfrm>
        </p:spPr>
        <p:txBody>
          <a:bodyPr>
            <a:normAutofit fontScale="40000" lnSpcReduction="20000"/>
          </a:bodyPr>
          <a:lstStyle/>
          <a:p>
            <a:r>
              <a:rPr lang="en-US" sz="5900" b="1" dirty="0" smtClean="0"/>
              <a:t>Tangible/edible </a:t>
            </a:r>
            <a:r>
              <a:rPr lang="en-US" sz="5900" b="1" dirty="0" err="1"/>
              <a:t>reinforcers</a:t>
            </a:r>
            <a:r>
              <a:rPr lang="en-US" sz="5900" dirty="0"/>
              <a:t> include objects </a:t>
            </a:r>
            <a:endParaRPr lang="en-US" sz="5900" dirty="0" smtClean="0"/>
          </a:p>
          <a:p>
            <a:pPr lvl="1"/>
            <a:r>
              <a:rPr lang="en-US" sz="5900" i="1" dirty="0" smtClean="0"/>
              <a:t>EXAMPLES</a:t>
            </a:r>
            <a:r>
              <a:rPr lang="en-US" sz="5900" dirty="0"/>
              <a:t>: toys, magazines, pencils, candy, </a:t>
            </a:r>
            <a:r>
              <a:rPr lang="en-US" sz="5900" dirty="0" smtClean="0"/>
              <a:t>popcorn</a:t>
            </a:r>
          </a:p>
          <a:p>
            <a:r>
              <a:rPr lang="en-US" sz="5900" b="1" dirty="0" smtClean="0"/>
              <a:t>Sensory </a:t>
            </a:r>
            <a:r>
              <a:rPr lang="en-US" sz="5900" b="1" dirty="0" err="1"/>
              <a:t>reinforcers</a:t>
            </a:r>
            <a:r>
              <a:rPr lang="en-US" sz="5900" b="1" dirty="0"/>
              <a:t> </a:t>
            </a:r>
            <a:r>
              <a:rPr lang="en-US" sz="5900" b="1" dirty="0" smtClean="0"/>
              <a:t>when t</a:t>
            </a:r>
            <a:r>
              <a:rPr lang="en-US" sz="5900" dirty="0" smtClean="0"/>
              <a:t>eacher </a:t>
            </a:r>
            <a:r>
              <a:rPr lang="en-US" sz="5900" dirty="0"/>
              <a:t>can control </a:t>
            </a:r>
            <a:r>
              <a:rPr lang="en-US" sz="5900" dirty="0" smtClean="0"/>
              <a:t>access/ deems </a:t>
            </a:r>
            <a:r>
              <a:rPr lang="en-US" sz="5900" dirty="0"/>
              <a:t>acceptable </a:t>
            </a:r>
            <a:r>
              <a:rPr lang="en-US" sz="5900" dirty="0" smtClean="0"/>
              <a:t>for </a:t>
            </a:r>
            <a:r>
              <a:rPr lang="en-US" sz="5900" dirty="0"/>
              <a:t>the </a:t>
            </a:r>
            <a:r>
              <a:rPr lang="en-US" sz="5900" dirty="0" smtClean="0"/>
              <a:t>setting</a:t>
            </a:r>
            <a:endParaRPr lang="en-US" sz="5900" dirty="0"/>
          </a:p>
          <a:p>
            <a:pPr lvl="1" fontAlgn="base"/>
            <a:r>
              <a:rPr lang="en-US" sz="5900" i="1" dirty="0"/>
              <a:t>EXAMPLES</a:t>
            </a:r>
            <a:r>
              <a:rPr lang="en-US" sz="5900" dirty="0"/>
              <a:t>: </a:t>
            </a:r>
            <a:r>
              <a:rPr lang="en-US" sz="5900" dirty="0" smtClean="0"/>
              <a:t>a </a:t>
            </a:r>
            <a:r>
              <a:rPr lang="en-US" sz="5900" dirty="0"/>
              <a:t>lava lamp, blowing bubbles, </a:t>
            </a:r>
            <a:r>
              <a:rPr lang="en-US" sz="5900" dirty="0" smtClean="0"/>
              <a:t>a </a:t>
            </a:r>
            <a:r>
              <a:rPr lang="en-US" sz="5900" dirty="0"/>
              <a:t>squishy ball, sitting in a bean bag chair, rubbing hand lotion</a:t>
            </a:r>
          </a:p>
          <a:p>
            <a:pPr fontAlgn="base"/>
            <a:r>
              <a:rPr lang="en-US" sz="5900" b="1" dirty="0"/>
              <a:t>Natural </a:t>
            </a:r>
            <a:r>
              <a:rPr lang="en-US" sz="5900" b="1" dirty="0" err="1" smtClean="0"/>
              <a:t>reinforcers</a:t>
            </a:r>
            <a:r>
              <a:rPr lang="en-US" sz="5900" b="1" dirty="0" smtClean="0"/>
              <a:t>, </a:t>
            </a:r>
            <a:r>
              <a:rPr lang="en-US" sz="5900" dirty="0" smtClean="0"/>
              <a:t>the </a:t>
            </a:r>
            <a:r>
              <a:rPr lang="en-US" sz="5900" dirty="0"/>
              <a:t>ordinary results of a behavior </a:t>
            </a:r>
            <a:r>
              <a:rPr lang="en-US" sz="5900" dirty="0" smtClean="0"/>
              <a:t>which </a:t>
            </a:r>
            <a:r>
              <a:rPr lang="en-US" sz="5900" dirty="0"/>
              <a:t>occur naturally in the environment.</a:t>
            </a:r>
          </a:p>
          <a:p>
            <a:pPr lvl="1" fontAlgn="base"/>
            <a:r>
              <a:rPr lang="en-US" sz="5900" i="1" dirty="0"/>
              <a:t>EXAMPLES</a:t>
            </a:r>
            <a:r>
              <a:rPr lang="en-US" sz="5900" dirty="0"/>
              <a:t>: receiving a good grade after studying, getting milk after asking for it, and having more friends as a result of good social skills</a:t>
            </a:r>
          </a:p>
          <a:p>
            <a:endParaRPr lang="en-US" dirty="0"/>
          </a:p>
        </p:txBody>
      </p:sp>
    </p:spTree>
    <p:extLst>
      <p:ext uri="{BB962C8B-B14F-4D97-AF65-F5344CB8AC3E}">
        <p14:creationId xmlns:p14="http://schemas.microsoft.com/office/powerpoint/2010/main" val="26037286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a:xfrm>
            <a:off x="677334" y="1788459"/>
            <a:ext cx="8596668" cy="4252903"/>
          </a:xfrm>
        </p:spPr>
        <p:txBody>
          <a:bodyPr>
            <a:noAutofit/>
          </a:bodyPr>
          <a:lstStyle/>
          <a:p>
            <a:r>
              <a:rPr lang="en-US" sz="2800" dirty="0" smtClean="0"/>
              <a:t>Introduce yourself to someone sitting next to you.</a:t>
            </a:r>
          </a:p>
          <a:p>
            <a:r>
              <a:rPr lang="en-US" sz="2800" dirty="0" smtClean="0"/>
              <a:t>Share with that person a </a:t>
            </a:r>
            <a:r>
              <a:rPr lang="en-US" sz="2800" u="sng" dirty="0" smtClean="0"/>
              <a:t>non-preferred</a:t>
            </a:r>
            <a:r>
              <a:rPr lang="en-US" sz="2800" dirty="0" smtClean="0"/>
              <a:t> duty or chore that you must complete on a daily or weekly basis.</a:t>
            </a:r>
          </a:p>
          <a:p>
            <a:r>
              <a:rPr lang="en-US" sz="2800" dirty="0" smtClean="0"/>
              <a:t>Choose one of </a:t>
            </a:r>
            <a:r>
              <a:rPr lang="en-US" sz="2800" u="sng" dirty="0" smtClean="0"/>
              <a:t>each:</a:t>
            </a:r>
            <a:r>
              <a:rPr lang="en-US" sz="2800" dirty="0" smtClean="0"/>
              <a:t> a social, activity, tangible, edible and natural </a:t>
            </a:r>
            <a:r>
              <a:rPr lang="en-US" sz="2800" dirty="0" err="1" smtClean="0"/>
              <a:t>reinforcer</a:t>
            </a:r>
            <a:r>
              <a:rPr lang="en-US" sz="2800" dirty="0" smtClean="0"/>
              <a:t> that would increase the likelihood of you performing that chore more efficiently in the future.</a:t>
            </a:r>
          </a:p>
          <a:p>
            <a:r>
              <a:rPr lang="en-US" sz="2800" dirty="0" smtClean="0"/>
              <a:t>Share with the group what your partner shared.</a:t>
            </a:r>
            <a:endParaRPr lang="en-US" sz="2800" dirty="0"/>
          </a:p>
        </p:txBody>
      </p:sp>
    </p:spTree>
    <p:extLst>
      <p:ext uri="{BB962C8B-B14F-4D97-AF65-F5344CB8AC3E}">
        <p14:creationId xmlns:p14="http://schemas.microsoft.com/office/powerpoint/2010/main" val="781515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Reinforcement Schedules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sz="2800" dirty="0" smtClean="0"/>
              <a:t>Goal </a:t>
            </a:r>
            <a:r>
              <a:rPr lang="en-US" sz="2800" dirty="0"/>
              <a:t>of reinforcement is to increase skills while gradually fading reinforcement strategies to promote maintenance and generalization through the use of </a:t>
            </a:r>
            <a:r>
              <a:rPr lang="en-US" sz="2800" b="1" dirty="0"/>
              <a:t>reinforcement schedules</a:t>
            </a:r>
            <a:r>
              <a:rPr lang="en-US" sz="2800" dirty="0"/>
              <a:t> </a:t>
            </a:r>
            <a:endParaRPr lang="en-US" sz="2800" dirty="0" smtClean="0"/>
          </a:p>
          <a:p>
            <a:r>
              <a:rPr lang="en-US" sz="2800" dirty="0" smtClean="0"/>
              <a:t>Schedules </a:t>
            </a:r>
            <a:r>
              <a:rPr lang="en-US" sz="2800" dirty="0"/>
              <a:t>of reinforcement refer to the frequency or timing of the delivery of reinforcement following a target behavior. </a:t>
            </a:r>
            <a:r>
              <a:rPr lang="en-US" sz="2800" dirty="0" smtClean="0"/>
              <a:t>A </a:t>
            </a:r>
            <a:r>
              <a:rPr lang="en-US" sz="2800" dirty="0" err="1"/>
              <a:t>reinforcer</a:t>
            </a:r>
            <a:r>
              <a:rPr lang="en-US" sz="2800" dirty="0"/>
              <a:t> can be delivered either on a </a:t>
            </a:r>
            <a:r>
              <a:rPr lang="en-US" sz="2800" b="1" dirty="0"/>
              <a:t>continuous</a:t>
            </a:r>
            <a:r>
              <a:rPr lang="en-US" sz="2800" dirty="0"/>
              <a:t> or on an </a:t>
            </a:r>
            <a:r>
              <a:rPr lang="en-US" sz="2800" b="1" dirty="0"/>
              <a:t>intermittent</a:t>
            </a:r>
            <a:r>
              <a:rPr lang="en-US" sz="2800" dirty="0"/>
              <a:t> schedule.</a:t>
            </a:r>
          </a:p>
          <a:p>
            <a:endParaRPr lang="en-US" dirty="0"/>
          </a:p>
        </p:txBody>
      </p:sp>
    </p:spTree>
    <p:extLst>
      <p:ext uri="{BB962C8B-B14F-4D97-AF65-F5344CB8AC3E}">
        <p14:creationId xmlns:p14="http://schemas.microsoft.com/office/powerpoint/2010/main" val="1262937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Reinforcement Schedules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C</a:t>
            </a:r>
            <a:r>
              <a:rPr lang="en-US" sz="2400" b="1" dirty="0" smtClean="0"/>
              <a:t>ontinuous </a:t>
            </a:r>
            <a:r>
              <a:rPr lang="en-US" sz="2400" b="1" dirty="0"/>
              <a:t>reinforcement </a:t>
            </a:r>
            <a:r>
              <a:rPr lang="en-US" sz="2400" b="1" dirty="0" err="1" smtClean="0"/>
              <a:t>schedule</a:t>
            </a:r>
            <a:r>
              <a:rPr lang="en-US" sz="2400" dirty="0" err="1"/>
              <a:t>,</a:t>
            </a:r>
            <a:r>
              <a:rPr lang="en-US" sz="2400" dirty="0" err="1" smtClean="0"/>
              <a:t>when</a:t>
            </a:r>
            <a:r>
              <a:rPr lang="en-US" sz="2400" dirty="0" smtClean="0"/>
              <a:t> </a:t>
            </a:r>
            <a:r>
              <a:rPr lang="en-US" sz="2400" dirty="0"/>
              <a:t>learners </a:t>
            </a:r>
            <a:r>
              <a:rPr lang="en-US" sz="2400" dirty="0" smtClean="0"/>
              <a:t>are </a:t>
            </a:r>
            <a:r>
              <a:rPr lang="en-US" sz="2400" dirty="0"/>
              <a:t>reinforced each time they use the target </a:t>
            </a:r>
            <a:r>
              <a:rPr lang="en-US" sz="2400" dirty="0" smtClean="0"/>
              <a:t>behavior, </a:t>
            </a:r>
            <a:r>
              <a:rPr lang="en-US" sz="2400" dirty="0"/>
              <a:t>most often used when first teaching learners new skills.</a:t>
            </a:r>
          </a:p>
          <a:p>
            <a:r>
              <a:rPr lang="en-US" sz="2400" b="1" dirty="0" smtClean="0"/>
              <a:t>Intermittent </a:t>
            </a:r>
            <a:r>
              <a:rPr lang="en-US" sz="2400" b="1" dirty="0"/>
              <a:t>reinforcement</a:t>
            </a:r>
            <a:r>
              <a:rPr lang="en-US" sz="2400" dirty="0"/>
              <a:t> schedules, </a:t>
            </a:r>
            <a:r>
              <a:rPr lang="en-US" sz="2400" dirty="0" smtClean="0"/>
              <a:t>as </a:t>
            </a:r>
            <a:r>
              <a:rPr lang="en-US" sz="2400" dirty="0"/>
              <a:t>learners become more proficient at </a:t>
            </a:r>
            <a:r>
              <a:rPr lang="en-US" sz="2400" dirty="0" smtClean="0"/>
              <a:t>target </a:t>
            </a:r>
            <a:r>
              <a:rPr lang="en-US" sz="2400" dirty="0"/>
              <a:t>skills, </a:t>
            </a:r>
            <a:r>
              <a:rPr lang="en-US" sz="2400" dirty="0" smtClean="0"/>
              <a:t>fade </a:t>
            </a:r>
            <a:r>
              <a:rPr lang="en-US" sz="2400" dirty="0"/>
              <a:t>reinforcement </a:t>
            </a:r>
            <a:r>
              <a:rPr lang="en-US" sz="2400" dirty="0" smtClean="0"/>
              <a:t>systematically in one of two ways, </a:t>
            </a:r>
            <a:r>
              <a:rPr lang="en-US" sz="2400" dirty="0"/>
              <a:t>ratio or </a:t>
            </a:r>
            <a:r>
              <a:rPr lang="en-US" sz="2400" dirty="0" smtClean="0"/>
              <a:t>interval.</a:t>
            </a:r>
          </a:p>
          <a:p>
            <a:pPr lvl="1"/>
            <a:r>
              <a:rPr lang="en-US" sz="2400" b="1" dirty="0" smtClean="0"/>
              <a:t>Ratio </a:t>
            </a:r>
            <a:r>
              <a:rPr lang="en-US" sz="2400" b="1" dirty="0"/>
              <a:t>reinforcement </a:t>
            </a:r>
            <a:r>
              <a:rPr lang="en-US" sz="2400" b="1" dirty="0" smtClean="0"/>
              <a:t>schedules</a:t>
            </a:r>
            <a:r>
              <a:rPr lang="en-US" sz="2400" dirty="0" smtClean="0"/>
              <a:t>, </a:t>
            </a:r>
            <a:r>
              <a:rPr lang="en-US" sz="2400" dirty="0"/>
              <a:t>deliver reinforcement after a learner </a:t>
            </a:r>
            <a:r>
              <a:rPr lang="en-US" sz="2400" dirty="0" smtClean="0"/>
              <a:t>uses </a:t>
            </a:r>
            <a:r>
              <a:rPr lang="en-US" sz="2400" dirty="0"/>
              <a:t>the target behavior a certain number of times</a:t>
            </a:r>
            <a:r>
              <a:rPr lang="en-US" sz="2400" dirty="0" smtClean="0"/>
              <a:t>. (Example: every third time)</a:t>
            </a:r>
          </a:p>
          <a:p>
            <a:pPr lvl="1"/>
            <a:r>
              <a:rPr lang="en-US" sz="2400" b="1" dirty="0" smtClean="0"/>
              <a:t>Interval </a:t>
            </a:r>
            <a:r>
              <a:rPr lang="en-US" sz="2400" b="1" dirty="0"/>
              <a:t>reinforcement schedules</a:t>
            </a:r>
            <a:r>
              <a:rPr lang="en-US" sz="2400" dirty="0"/>
              <a:t>, </a:t>
            </a:r>
            <a:r>
              <a:rPr lang="en-US" sz="2400" dirty="0" smtClean="0"/>
              <a:t>are </a:t>
            </a:r>
            <a:r>
              <a:rPr lang="en-US" sz="2400" dirty="0"/>
              <a:t>time related. </a:t>
            </a:r>
            <a:r>
              <a:rPr lang="en-US" sz="2400" dirty="0" smtClean="0"/>
              <a:t>Reinforcement </a:t>
            </a:r>
            <a:r>
              <a:rPr lang="en-US" sz="2400" dirty="0"/>
              <a:t>is provided after a certain amount of time</a:t>
            </a:r>
            <a:r>
              <a:rPr lang="en-US" sz="2400" dirty="0" smtClean="0"/>
              <a:t>. (Example: every three minutes)</a:t>
            </a:r>
            <a:endParaRPr lang="en-US" sz="2400" dirty="0"/>
          </a:p>
          <a:p>
            <a:endParaRPr lang="en-US" dirty="0"/>
          </a:p>
        </p:txBody>
      </p:sp>
    </p:spTree>
    <p:extLst>
      <p:ext uri="{BB962C8B-B14F-4D97-AF65-F5344CB8AC3E}">
        <p14:creationId xmlns:p14="http://schemas.microsoft.com/office/powerpoint/2010/main" val="3017557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Reinforcement Schedules</a:t>
            </a:r>
            <a:r>
              <a:rPr lang="en-US" dirty="0"/>
              <a:t/>
            </a:r>
            <a:br>
              <a:rPr lang="en-US" dirty="0"/>
            </a:br>
            <a:endParaRPr lang="en-US" dirty="0"/>
          </a:p>
        </p:txBody>
      </p:sp>
      <p:sp>
        <p:nvSpPr>
          <p:cNvPr id="3" name="Content Placeholder 2"/>
          <p:cNvSpPr>
            <a:spLocks noGrp="1"/>
          </p:cNvSpPr>
          <p:nvPr>
            <p:ph idx="1"/>
          </p:nvPr>
        </p:nvSpPr>
        <p:spPr>
          <a:xfrm>
            <a:off x="677334" y="2228044"/>
            <a:ext cx="8827274" cy="3813317"/>
          </a:xfrm>
        </p:spPr>
        <p:txBody>
          <a:bodyPr>
            <a:normAutofit/>
          </a:bodyPr>
          <a:lstStyle/>
          <a:p>
            <a:r>
              <a:rPr lang="en-US" sz="2400" dirty="0" smtClean="0"/>
              <a:t>Continuous </a:t>
            </a:r>
            <a:r>
              <a:rPr lang="en-US" sz="2400" dirty="0"/>
              <a:t>reinforcement </a:t>
            </a:r>
            <a:endParaRPr lang="en-US" sz="2400" dirty="0" smtClean="0"/>
          </a:p>
          <a:p>
            <a:pPr lvl="1"/>
            <a:r>
              <a:rPr lang="en-US" sz="2400" dirty="0" smtClean="0"/>
              <a:t>Advantage: learning occurs quickly</a:t>
            </a:r>
          </a:p>
          <a:p>
            <a:pPr lvl="1"/>
            <a:r>
              <a:rPr lang="en-US" sz="2400" dirty="0" smtClean="0"/>
              <a:t>Disadvantage: Time consuming; satiation likely; behavior “weak”.</a:t>
            </a:r>
          </a:p>
          <a:p>
            <a:r>
              <a:rPr lang="en-US" sz="2400" dirty="0" smtClean="0"/>
              <a:t>Intermittent </a:t>
            </a:r>
            <a:r>
              <a:rPr lang="en-US" sz="2400" dirty="0"/>
              <a:t>reinforcement </a:t>
            </a:r>
            <a:endParaRPr lang="en-US" sz="2400" dirty="0" smtClean="0"/>
          </a:p>
          <a:p>
            <a:pPr lvl="1"/>
            <a:r>
              <a:rPr lang="en-US" sz="2400" dirty="0" smtClean="0"/>
              <a:t>Advantage: maintains behavior over time, “</a:t>
            </a:r>
            <a:r>
              <a:rPr lang="en-US" sz="2400" dirty="0" err="1" smtClean="0"/>
              <a:t>stong</a:t>
            </a:r>
            <a:r>
              <a:rPr lang="en-US" sz="2400" dirty="0" smtClean="0"/>
              <a:t>”.</a:t>
            </a:r>
          </a:p>
          <a:p>
            <a:pPr lvl="1"/>
            <a:r>
              <a:rPr lang="en-US" sz="2400" dirty="0"/>
              <a:t>Disadvantage</a:t>
            </a:r>
            <a:r>
              <a:rPr lang="en-US" sz="2400" dirty="0" smtClean="0"/>
              <a:t>: not effective for establishing new behavior.</a:t>
            </a:r>
          </a:p>
          <a:p>
            <a:endParaRPr lang="en-US" dirty="0"/>
          </a:p>
        </p:txBody>
      </p:sp>
    </p:spTree>
    <p:extLst>
      <p:ext uri="{BB962C8B-B14F-4D97-AF65-F5344CB8AC3E}">
        <p14:creationId xmlns:p14="http://schemas.microsoft.com/office/powerpoint/2010/main" val="579310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714"/>
          </a:xfrm>
        </p:spPr>
        <p:txBody>
          <a:bodyPr>
            <a:normAutofit fontScale="90000"/>
          </a:bodyPr>
          <a:lstStyle/>
          <a:p>
            <a:pPr lvl="0"/>
            <a:r>
              <a:rPr lang="en-US" b="1" dirty="0"/>
              <a:t>Principles of Reinforcement</a:t>
            </a:r>
            <a:br>
              <a:rPr lang="en-US" b="1" dirty="0"/>
            </a:br>
            <a:endParaRPr lang="en-US" dirty="0"/>
          </a:p>
        </p:txBody>
      </p:sp>
      <p:sp>
        <p:nvSpPr>
          <p:cNvPr id="3" name="Content Placeholder 2"/>
          <p:cNvSpPr>
            <a:spLocks noGrp="1"/>
          </p:cNvSpPr>
          <p:nvPr>
            <p:ph idx="1"/>
          </p:nvPr>
        </p:nvSpPr>
        <p:spPr>
          <a:xfrm>
            <a:off x="677334" y="1756229"/>
            <a:ext cx="8596668" cy="4285133"/>
          </a:xfrm>
        </p:spPr>
        <p:txBody>
          <a:bodyPr>
            <a:noAutofit/>
          </a:bodyPr>
          <a:lstStyle/>
          <a:p>
            <a:pPr lvl="0"/>
            <a:r>
              <a:rPr lang="en-US" sz="2400" dirty="0"/>
              <a:t>1</a:t>
            </a:r>
            <a:r>
              <a:rPr lang="en-US" sz="2400" i="1" dirty="0" smtClean="0"/>
              <a:t>. </a:t>
            </a:r>
            <a:r>
              <a:rPr lang="en-US" sz="2400" dirty="0" smtClean="0"/>
              <a:t>Deliver</a:t>
            </a:r>
            <a:r>
              <a:rPr lang="en-US" sz="2400" i="1" dirty="0" smtClean="0"/>
              <a:t> </a:t>
            </a:r>
            <a:r>
              <a:rPr lang="en-US" sz="2400" dirty="0"/>
              <a:t>r</a:t>
            </a:r>
            <a:r>
              <a:rPr lang="en-US" sz="2400" dirty="0" smtClean="0"/>
              <a:t>einforcement using </a:t>
            </a:r>
            <a:r>
              <a:rPr lang="en-US" sz="2400" dirty="0"/>
              <a:t>a planned </a:t>
            </a:r>
            <a:r>
              <a:rPr lang="en-US" sz="2400" dirty="0" smtClean="0"/>
              <a:t>schedule</a:t>
            </a:r>
            <a:r>
              <a:rPr lang="en-US" sz="2400" dirty="0"/>
              <a:t>.</a:t>
            </a:r>
          </a:p>
          <a:p>
            <a:pPr lvl="0"/>
            <a:r>
              <a:rPr lang="en-US" sz="2400" dirty="0" smtClean="0"/>
              <a:t>2</a:t>
            </a:r>
            <a:r>
              <a:rPr lang="en-US" sz="2400" i="1" dirty="0"/>
              <a:t>.</a:t>
            </a:r>
            <a:r>
              <a:rPr lang="en-US" sz="2400" dirty="0"/>
              <a:t> </a:t>
            </a:r>
            <a:r>
              <a:rPr lang="en-US" sz="2400" dirty="0" smtClean="0"/>
              <a:t>Deliver reinforcement frequently.</a:t>
            </a:r>
            <a:endParaRPr lang="en-US" sz="2400" dirty="0"/>
          </a:p>
          <a:p>
            <a:pPr lvl="0"/>
            <a:r>
              <a:rPr lang="en-US" sz="2400" dirty="0" smtClean="0"/>
              <a:t>3</a:t>
            </a:r>
            <a:r>
              <a:rPr lang="en-US" sz="2400" i="1" dirty="0" smtClean="0"/>
              <a:t>. </a:t>
            </a:r>
            <a:r>
              <a:rPr lang="en-US" sz="2400" dirty="0"/>
              <a:t>Deliver reinforcement </a:t>
            </a:r>
            <a:r>
              <a:rPr lang="en-US" sz="2400" dirty="0" smtClean="0"/>
              <a:t>enthusiastically.</a:t>
            </a:r>
          </a:p>
          <a:p>
            <a:pPr lvl="0"/>
            <a:r>
              <a:rPr lang="en-US" sz="2400" dirty="0" smtClean="0"/>
              <a:t>4</a:t>
            </a:r>
            <a:r>
              <a:rPr lang="en-US" sz="2400" i="1" dirty="0"/>
              <a:t>. </a:t>
            </a:r>
            <a:r>
              <a:rPr lang="en-US" sz="2400" dirty="0" smtClean="0"/>
              <a:t>Establish </a:t>
            </a:r>
            <a:r>
              <a:rPr lang="en-US" sz="2400" dirty="0"/>
              <a:t>eye contact when providing reinforcement.</a:t>
            </a:r>
          </a:p>
          <a:p>
            <a:pPr lvl="0"/>
            <a:r>
              <a:rPr lang="en-US" sz="2400" dirty="0" smtClean="0"/>
              <a:t>5</a:t>
            </a:r>
            <a:r>
              <a:rPr lang="en-US" sz="2400" i="1" dirty="0"/>
              <a:t>. </a:t>
            </a:r>
            <a:r>
              <a:rPr lang="en-US" sz="2400" dirty="0"/>
              <a:t>D</a:t>
            </a:r>
            <a:r>
              <a:rPr lang="en-US" sz="2400" dirty="0" smtClean="0"/>
              <a:t>escribe </a:t>
            </a:r>
            <a:r>
              <a:rPr lang="en-US" sz="2400" dirty="0"/>
              <a:t>the target skill when </a:t>
            </a:r>
            <a:r>
              <a:rPr lang="en-US" sz="2400" dirty="0" smtClean="0"/>
              <a:t>delivering reinforcement.</a:t>
            </a:r>
            <a:endParaRPr lang="en-US" sz="2400" dirty="0"/>
          </a:p>
          <a:p>
            <a:pPr lvl="0"/>
            <a:r>
              <a:rPr lang="en-US" sz="2400" dirty="0" smtClean="0"/>
              <a:t>6</a:t>
            </a:r>
            <a:r>
              <a:rPr lang="en-US" sz="2400" i="1" dirty="0"/>
              <a:t>. </a:t>
            </a:r>
            <a:r>
              <a:rPr lang="en-US" sz="2400" dirty="0" smtClean="0"/>
              <a:t>Pair </a:t>
            </a:r>
            <a:r>
              <a:rPr lang="en-US" sz="2400" dirty="0"/>
              <a:t>any </a:t>
            </a:r>
            <a:r>
              <a:rPr lang="en-US" sz="2400" dirty="0" smtClean="0"/>
              <a:t>tangible reinforcement </a:t>
            </a:r>
            <a:r>
              <a:rPr lang="en-US" sz="2400" dirty="0"/>
              <a:t>with social reinforcement, whenever possible.</a:t>
            </a:r>
          </a:p>
          <a:p>
            <a:pPr lvl="0"/>
            <a:r>
              <a:rPr lang="en-US" sz="2400" dirty="0" smtClean="0"/>
              <a:t>7</a:t>
            </a:r>
            <a:r>
              <a:rPr lang="en-US" sz="2400" i="1" dirty="0"/>
              <a:t>. </a:t>
            </a:r>
            <a:r>
              <a:rPr lang="en-US" sz="2400" dirty="0" smtClean="0"/>
              <a:t>Use a </a:t>
            </a:r>
            <a:r>
              <a:rPr lang="en-US" sz="2400" dirty="0"/>
              <a:t>variety of </a:t>
            </a:r>
            <a:r>
              <a:rPr lang="en-US" sz="2400" dirty="0" err="1" smtClean="0"/>
              <a:t>reinforcers</a:t>
            </a:r>
            <a:r>
              <a:rPr lang="en-US" sz="2400" dirty="0" smtClean="0"/>
              <a:t>.</a:t>
            </a:r>
            <a:endParaRPr lang="en-US" sz="2400" dirty="0"/>
          </a:p>
        </p:txBody>
      </p:sp>
    </p:spTree>
    <p:extLst>
      <p:ext uri="{BB962C8B-B14F-4D97-AF65-F5344CB8AC3E}">
        <p14:creationId xmlns:p14="http://schemas.microsoft.com/office/powerpoint/2010/main" val="187722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83205" y="609600"/>
            <a:ext cx="8596668" cy="1320800"/>
          </a:xfrm>
        </p:spPr>
        <p:txBody>
          <a:bodyPr/>
          <a:lstStyle/>
          <a:p>
            <a:r>
              <a:rPr lang="en-US" altLang="en-US" smtClean="0">
                <a:latin typeface="Arial" panose="020B0604020202020204" pitchFamily="34" charset="0"/>
                <a:cs typeface="Times New Roman" panose="02020603050405020304" pitchFamily="18" charset="0"/>
              </a:rPr>
              <a:t>Paraprofessional Roles</a:t>
            </a:r>
            <a:r>
              <a:rPr lang="en-US" altLang="en-US" i="1" smtClean="0">
                <a:cs typeface="Times New Roman" panose="02020603050405020304" pitchFamily="18" charset="0"/>
              </a:rPr>
              <a:t> </a:t>
            </a:r>
          </a:p>
        </p:txBody>
      </p:sp>
      <p:sp>
        <p:nvSpPr>
          <p:cNvPr id="78851" name="Rectangle 3"/>
          <p:cNvSpPr>
            <a:spLocks noGrp="1" noChangeArrowheads="1"/>
          </p:cNvSpPr>
          <p:nvPr>
            <p:ph type="body" idx="1"/>
          </p:nvPr>
        </p:nvSpPr>
        <p:spPr/>
        <p:txBody>
          <a:bodyPr/>
          <a:lstStyle/>
          <a:p>
            <a:r>
              <a:rPr lang="en-US" altLang="en-US" sz="2800" dirty="0" smtClean="0">
                <a:latin typeface="Arial" panose="020B0604020202020204" pitchFamily="34" charset="0"/>
                <a:cs typeface="Arial" panose="020B0604020202020204" pitchFamily="34" charset="0"/>
              </a:rPr>
              <a:t>Escort, assist and supervise students across environments/activities</a:t>
            </a:r>
          </a:p>
          <a:p>
            <a:r>
              <a:rPr lang="en-US" altLang="en-US" sz="2800" dirty="0" smtClean="0">
                <a:latin typeface="Arial" panose="020B0604020202020204" pitchFamily="34" charset="0"/>
                <a:cs typeface="Arial" panose="020B0604020202020204" pitchFamily="34" charset="0"/>
              </a:rPr>
              <a:t>Assist teachers in implementing behavior plans including observation, data collection and </a:t>
            </a:r>
            <a:r>
              <a:rPr lang="en-US" altLang="en-US" sz="2800" dirty="0" err="1" smtClean="0">
                <a:latin typeface="Arial" panose="020B0604020202020204" pitchFamily="34" charset="0"/>
                <a:cs typeface="Arial" panose="020B0604020202020204" pitchFamily="34" charset="0"/>
              </a:rPr>
              <a:t>reinforcer</a:t>
            </a:r>
            <a:r>
              <a:rPr lang="en-US" altLang="en-US" sz="2800" dirty="0" smtClean="0">
                <a:latin typeface="Arial" panose="020B0604020202020204" pitchFamily="34" charset="0"/>
                <a:cs typeface="Arial" panose="020B0604020202020204" pitchFamily="34" charset="0"/>
              </a:rPr>
              <a:t> delivery</a:t>
            </a:r>
          </a:p>
          <a:p>
            <a:r>
              <a:rPr lang="en-US" altLang="en-US" sz="2800" dirty="0" smtClean="0">
                <a:latin typeface="Arial" panose="020B0604020202020204" pitchFamily="34" charset="0"/>
                <a:cs typeface="Arial" panose="020B0604020202020204" pitchFamily="34" charset="0"/>
              </a:rPr>
              <a:t>Assist teachers in testing, scoring and record maintenance</a:t>
            </a:r>
          </a:p>
          <a:p>
            <a:endParaRPr lang="en-US" altLang="en-US" dirty="0" smtClean="0"/>
          </a:p>
        </p:txBody>
      </p:sp>
    </p:spTree>
    <p:extLst>
      <p:ext uri="{BB962C8B-B14F-4D97-AF65-F5344CB8AC3E}">
        <p14:creationId xmlns:p14="http://schemas.microsoft.com/office/powerpoint/2010/main" val="24367600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Satiation/Deprivation</a:t>
            </a:r>
            <a:r>
              <a:rPr lang="en-US" b="1" dirty="0"/>
              <a:t/>
            </a:r>
            <a:br>
              <a:rPr lang="en-US" b="1" dirty="0"/>
            </a:br>
            <a:endParaRPr lang="en-US" dirty="0"/>
          </a:p>
        </p:txBody>
      </p:sp>
      <p:sp>
        <p:nvSpPr>
          <p:cNvPr id="3" name="Content Placeholder 2"/>
          <p:cNvSpPr>
            <a:spLocks noGrp="1"/>
          </p:cNvSpPr>
          <p:nvPr>
            <p:ph idx="1"/>
          </p:nvPr>
        </p:nvSpPr>
        <p:spPr>
          <a:xfrm>
            <a:off x="677334" y="1843315"/>
            <a:ext cx="8596668" cy="4198048"/>
          </a:xfrm>
        </p:spPr>
        <p:txBody>
          <a:bodyPr>
            <a:noAutofit/>
          </a:bodyPr>
          <a:lstStyle/>
          <a:p>
            <a:pPr lvl="0"/>
            <a:r>
              <a:rPr lang="en-US" sz="2400" dirty="0" smtClean="0"/>
              <a:t>When a </a:t>
            </a:r>
            <a:r>
              <a:rPr lang="en-US" sz="2400" dirty="0"/>
              <a:t>selected </a:t>
            </a:r>
            <a:r>
              <a:rPr lang="en-US" sz="2400" dirty="0" err="1"/>
              <a:t>reinforcer</a:t>
            </a:r>
            <a:r>
              <a:rPr lang="en-US" sz="2400" dirty="0"/>
              <a:t> is no longer </a:t>
            </a:r>
            <a:r>
              <a:rPr lang="en-US" sz="2400" dirty="0" smtClean="0"/>
              <a:t>motivating. </a:t>
            </a:r>
          </a:p>
          <a:p>
            <a:pPr lvl="1"/>
            <a:r>
              <a:rPr lang="en-US" sz="2400" dirty="0" smtClean="0"/>
              <a:t>generally </a:t>
            </a:r>
            <a:r>
              <a:rPr lang="en-US" sz="2400" dirty="0"/>
              <a:t>occurs if the same </a:t>
            </a:r>
            <a:r>
              <a:rPr lang="en-US" sz="2400" dirty="0" err="1"/>
              <a:t>reinforcer</a:t>
            </a:r>
            <a:r>
              <a:rPr lang="en-US" sz="2400" dirty="0"/>
              <a:t> is used over an extended period of time or if too much reinforcement is </a:t>
            </a:r>
            <a:r>
              <a:rPr lang="en-US" sz="2400" dirty="0" smtClean="0"/>
              <a:t>delivered, or student has unlimited access. </a:t>
            </a:r>
          </a:p>
          <a:p>
            <a:pPr lvl="1"/>
            <a:r>
              <a:rPr lang="en-US" sz="2400" dirty="0" smtClean="0"/>
              <a:t>learners </a:t>
            </a:r>
            <a:r>
              <a:rPr lang="en-US" sz="2400" dirty="0"/>
              <a:t>become less motivated to use target skills and generally stop using them. </a:t>
            </a:r>
            <a:r>
              <a:rPr lang="en-US" sz="2400" dirty="0" smtClean="0"/>
              <a:t>Remember </a:t>
            </a:r>
            <a:r>
              <a:rPr lang="en-US" sz="2400" dirty="0"/>
              <a:t>that a particular </a:t>
            </a:r>
            <a:r>
              <a:rPr lang="en-US" sz="2400" dirty="0" err="1"/>
              <a:t>reinforcer</a:t>
            </a:r>
            <a:r>
              <a:rPr lang="en-US" sz="2400" dirty="0"/>
              <a:t> may be reinforcing one day and not the next.</a:t>
            </a:r>
          </a:p>
          <a:p>
            <a:r>
              <a:rPr lang="en-US" sz="2400" dirty="0" smtClean="0"/>
              <a:t>Have </a:t>
            </a:r>
            <a:r>
              <a:rPr lang="en-US" sz="2400" dirty="0"/>
              <a:t>a menu of </a:t>
            </a:r>
            <a:r>
              <a:rPr lang="en-US" sz="2400" dirty="0" err="1"/>
              <a:t>reinforcers</a:t>
            </a:r>
            <a:r>
              <a:rPr lang="en-US" sz="2400" dirty="0"/>
              <a:t> </a:t>
            </a:r>
            <a:r>
              <a:rPr lang="en-US" sz="2400" dirty="0" smtClean="0"/>
              <a:t>to </a:t>
            </a:r>
            <a:r>
              <a:rPr lang="en-US" sz="2400" dirty="0"/>
              <a:t>prevent satiation </a:t>
            </a:r>
            <a:endParaRPr lang="en-US" sz="2400" dirty="0" smtClean="0"/>
          </a:p>
          <a:p>
            <a:r>
              <a:rPr lang="en-US" sz="2400" dirty="0" smtClean="0"/>
              <a:t>Use natural </a:t>
            </a:r>
            <a:r>
              <a:rPr lang="en-US" sz="2400" b="1" dirty="0" smtClean="0"/>
              <a:t>deprivation</a:t>
            </a:r>
            <a:r>
              <a:rPr lang="en-US" sz="2400" dirty="0" smtClean="0"/>
              <a:t> to your advantage</a:t>
            </a:r>
            <a:endParaRPr lang="en-US" sz="2400" dirty="0"/>
          </a:p>
        </p:txBody>
      </p:sp>
    </p:spTree>
    <p:extLst>
      <p:ext uri="{BB962C8B-B14F-4D97-AF65-F5344CB8AC3E}">
        <p14:creationId xmlns:p14="http://schemas.microsoft.com/office/powerpoint/2010/main" val="1673885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Step-by-Step Instructions</a:t>
            </a:r>
            <a:br>
              <a:rPr lang="en-US" b="1" dirty="0"/>
            </a:br>
            <a:endParaRPr lang="en-US" dirty="0"/>
          </a:p>
        </p:txBody>
      </p:sp>
      <p:sp>
        <p:nvSpPr>
          <p:cNvPr id="3" name="Content Placeholder 2"/>
          <p:cNvSpPr>
            <a:spLocks noGrp="1"/>
          </p:cNvSpPr>
          <p:nvPr>
            <p:ph idx="1"/>
          </p:nvPr>
        </p:nvSpPr>
        <p:spPr>
          <a:xfrm>
            <a:off x="677334" y="1799771"/>
            <a:ext cx="8596668" cy="4241591"/>
          </a:xfrm>
        </p:spPr>
        <p:txBody>
          <a:bodyPr>
            <a:normAutofit fontScale="92500" lnSpcReduction="20000"/>
          </a:bodyPr>
          <a:lstStyle/>
          <a:p>
            <a:pPr lvl="0"/>
            <a:r>
              <a:rPr lang="en-US" sz="2400" dirty="0"/>
              <a:t>Identifying the target behavior or skill that you want to change.</a:t>
            </a:r>
          </a:p>
          <a:p>
            <a:pPr lvl="0"/>
            <a:r>
              <a:rPr lang="en-US" sz="2400" dirty="0" smtClean="0"/>
              <a:t>Collect </a:t>
            </a:r>
            <a:r>
              <a:rPr lang="en-US" sz="2400" dirty="0"/>
              <a:t>baseline data, </a:t>
            </a:r>
            <a:r>
              <a:rPr lang="en-US" sz="2400" dirty="0" smtClean="0"/>
              <a:t>to determined current skill level.</a:t>
            </a:r>
            <a:endParaRPr lang="en-US" sz="2400" dirty="0"/>
          </a:p>
          <a:p>
            <a:pPr lvl="0"/>
            <a:r>
              <a:rPr lang="en-US" sz="2400" dirty="0" smtClean="0"/>
              <a:t>Establish performance </a:t>
            </a:r>
            <a:r>
              <a:rPr lang="en-US" sz="2400" dirty="0"/>
              <a:t>criteria to </a:t>
            </a:r>
            <a:r>
              <a:rPr lang="en-US" sz="2400" dirty="0" smtClean="0"/>
              <a:t>define </a:t>
            </a:r>
            <a:r>
              <a:rPr lang="en-US" sz="2400" dirty="0"/>
              <a:t>when the individual has reached your </a:t>
            </a:r>
            <a:r>
              <a:rPr lang="en-US" sz="2400" dirty="0" smtClean="0"/>
              <a:t>expectation.</a:t>
            </a:r>
            <a:endParaRPr lang="en-US" sz="2400" dirty="0"/>
          </a:p>
          <a:p>
            <a:pPr lvl="0"/>
            <a:r>
              <a:rPr lang="en-US" sz="2400" dirty="0"/>
              <a:t>Identifying specific </a:t>
            </a:r>
            <a:r>
              <a:rPr lang="en-US" sz="2400" dirty="0" smtClean="0"/>
              <a:t>and individualized </a:t>
            </a:r>
            <a:r>
              <a:rPr lang="en-US" sz="2400" dirty="0" err="1" smtClean="0"/>
              <a:t>reinforcers</a:t>
            </a:r>
            <a:r>
              <a:rPr lang="en-US" sz="2400" dirty="0" smtClean="0"/>
              <a:t>.</a:t>
            </a:r>
            <a:endParaRPr lang="en-US" sz="2400" dirty="0"/>
          </a:p>
          <a:p>
            <a:pPr lvl="0"/>
            <a:r>
              <a:rPr lang="en-US" sz="2400" dirty="0" smtClean="0"/>
              <a:t>Create </a:t>
            </a:r>
            <a:r>
              <a:rPr lang="en-US" sz="2400" dirty="0"/>
              <a:t>a way for the individual to make </a:t>
            </a:r>
            <a:r>
              <a:rPr lang="en-US" sz="2400" dirty="0" smtClean="0"/>
              <a:t>choices from a </a:t>
            </a:r>
            <a:r>
              <a:rPr lang="en-US" sz="2400" dirty="0"/>
              <a:t>reinforcement menu.</a:t>
            </a:r>
          </a:p>
          <a:p>
            <a:pPr lvl="0"/>
            <a:r>
              <a:rPr lang="en-US" sz="2400" dirty="0" smtClean="0"/>
              <a:t>Select </a:t>
            </a:r>
            <a:r>
              <a:rPr lang="en-US" sz="2400" dirty="0"/>
              <a:t>a schedule of </a:t>
            </a:r>
            <a:r>
              <a:rPr lang="en-US" sz="2400" dirty="0" smtClean="0"/>
              <a:t>reinforcement.</a:t>
            </a:r>
            <a:endParaRPr lang="en-US" sz="2400" dirty="0"/>
          </a:p>
          <a:p>
            <a:pPr lvl="0"/>
            <a:r>
              <a:rPr lang="en-US" sz="2400" dirty="0" smtClean="0"/>
              <a:t>Plan for </a:t>
            </a:r>
            <a:r>
              <a:rPr lang="en-US" sz="2400" dirty="0"/>
              <a:t>prevention of </a:t>
            </a:r>
            <a:r>
              <a:rPr lang="en-US" sz="2400" dirty="0" smtClean="0"/>
              <a:t>satiation.</a:t>
            </a:r>
            <a:endParaRPr lang="en-US" sz="2400" dirty="0"/>
          </a:p>
          <a:p>
            <a:pPr lvl="0"/>
            <a:r>
              <a:rPr lang="en-US" sz="2400" dirty="0" smtClean="0"/>
              <a:t>Monitor </a:t>
            </a:r>
            <a:r>
              <a:rPr lang="en-US" sz="2400" dirty="0"/>
              <a:t>the learner's progress</a:t>
            </a:r>
            <a:r>
              <a:rPr lang="en-US" sz="2400" dirty="0" smtClean="0"/>
              <a:t>.</a:t>
            </a:r>
          </a:p>
          <a:p>
            <a:r>
              <a:rPr lang="en-US" sz="2400" dirty="0" smtClean="0"/>
              <a:t>Fade the </a:t>
            </a:r>
            <a:r>
              <a:rPr lang="en-US" sz="2400" dirty="0"/>
              <a:t>schedule of reinforcement.</a:t>
            </a:r>
          </a:p>
          <a:p>
            <a:pPr lvl="0"/>
            <a:endParaRPr lang="en-US" dirty="0"/>
          </a:p>
          <a:p>
            <a:endParaRPr lang="en-US" dirty="0"/>
          </a:p>
        </p:txBody>
      </p:sp>
    </p:spTree>
    <p:extLst>
      <p:ext uri="{BB962C8B-B14F-4D97-AF65-F5344CB8AC3E}">
        <p14:creationId xmlns:p14="http://schemas.microsoft.com/office/powerpoint/2010/main" val="2325525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Token Economy Programs</a:t>
            </a:r>
            <a:br>
              <a:rPr lang="en-US" b="1" dirty="0"/>
            </a:br>
            <a:endParaRPr lang="en-US" dirty="0"/>
          </a:p>
        </p:txBody>
      </p:sp>
      <p:pic>
        <p:nvPicPr>
          <p:cNvPr id="4" name="Content Placeholder 3" descr="Token Economy Example 2">
            <a:hlinkClick r:id="rId2" tooltip="&quot;Token Economy Example 2 (lg)&quot;"/>
          </p:cNvPr>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537029" y="2148114"/>
            <a:ext cx="3860799" cy="2848542"/>
          </a:xfrm>
          <a:prstGeom prst="rect">
            <a:avLst/>
          </a:prstGeom>
          <a:noFill/>
          <a:ln>
            <a:noFill/>
          </a:ln>
        </p:spPr>
      </p:pic>
      <p:sp>
        <p:nvSpPr>
          <p:cNvPr id="6" name="Content Placeholder 5"/>
          <p:cNvSpPr>
            <a:spLocks noGrp="1"/>
          </p:cNvSpPr>
          <p:nvPr>
            <p:ph sz="half" idx="2"/>
          </p:nvPr>
        </p:nvSpPr>
        <p:spPr>
          <a:xfrm>
            <a:off x="5089970" y="1509487"/>
            <a:ext cx="4184034" cy="4531876"/>
          </a:xfrm>
        </p:spPr>
        <p:txBody>
          <a:bodyPr>
            <a:normAutofit lnSpcReduction="10000"/>
          </a:bodyPr>
          <a:lstStyle/>
          <a:p>
            <a:r>
              <a:rPr lang="en-US" sz="2400" dirty="0" smtClean="0"/>
              <a:t>Identify </a:t>
            </a:r>
            <a:r>
              <a:rPr lang="en-US" sz="2400" dirty="0"/>
              <a:t>the medium of </a:t>
            </a:r>
            <a:r>
              <a:rPr lang="en-US" sz="2400" dirty="0" smtClean="0"/>
              <a:t>exchange</a:t>
            </a:r>
            <a:r>
              <a:rPr lang="en-US" sz="2400" b="1" dirty="0" smtClean="0"/>
              <a:t> </a:t>
            </a:r>
            <a:r>
              <a:rPr lang="en-US" sz="2400" b="1" dirty="0"/>
              <a:t>that are:</a:t>
            </a:r>
            <a:endParaRPr lang="en-US" sz="2400" dirty="0"/>
          </a:p>
          <a:p>
            <a:pPr lvl="1"/>
            <a:r>
              <a:rPr lang="en-US" sz="2400" dirty="0" smtClean="0"/>
              <a:t>Attractive/interesting</a:t>
            </a:r>
            <a:endParaRPr lang="en-US" sz="2400" dirty="0"/>
          </a:p>
          <a:p>
            <a:pPr lvl="1"/>
            <a:r>
              <a:rPr lang="en-US" sz="2400" dirty="0"/>
              <a:t>Easy to </a:t>
            </a:r>
            <a:r>
              <a:rPr lang="en-US" sz="2400" dirty="0" smtClean="0"/>
              <a:t>carry/dispense</a:t>
            </a:r>
          </a:p>
          <a:p>
            <a:pPr lvl="1"/>
            <a:r>
              <a:rPr lang="en-US" sz="2400" dirty="0" smtClean="0"/>
              <a:t>Age appropriate</a:t>
            </a:r>
            <a:endParaRPr lang="en-US" sz="2400" dirty="0"/>
          </a:p>
          <a:p>
            <a:r>
              <a:rPr lang="en-US" sz="2400" dirty="0" smtClean="0"/>
              <a:t>Anything visible </a:t>
            </a:r>
            <a:r>
              <a:rPr lang="en-US" sz="2400" dirty="0"/>
              <a:t>and </a:t>
            </a:r>
            <a:r>
              <a:rPr lang="en-US" sz="2400" dirty="0" smtClean="0"/>
              <a:t>countable: </a:t>
            </a:r>
            <a:r>
              <a:rPr lang="en-US" sz="2400" dirty="0"/>
              <a:t>poker chips, stickers, tally marks, pennies, marbles in a jar, pictures of the target </a:t>
            </a:r>
            <a:r>
              <a:rPr lang="en-US" sz="2400" dirty="0" smtClean="0"/>
              <a:t>behavior, </a:t>
            </a:r>
            <a:r>
              <a:rPr lang="en-US" sz="2400" dirty="0"/>
              <a:t>play money.</a:t>
            </a:r>
          </a:p>
          <a:p>
            <a:endParaRPr lang="en-US" dirty="0"/>
          </a:p>
        </p:txBody>
      </p:sp>
    </p:spTree>
    <p:extLst>
      <p:ext uri="{BB962C8B-B14F-4D97-AF65-F5344CB8AC3E}">
        <p14:creationId xmlns:p14="http://schemas.microsoft.com/office/powerpoint/2010/main" val="40388769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t>Implementing Token </a:t>
            </a:r>
            <a:r>
              <a:rPr lang="en-US" b="1" dirty="0"/>
              <a:t>Economy Programs</a:t>
            </a:r>
            <a:br>
              <a:rPr lang="en-US" b="1" dirty="0"/>
            </a:br>
            <a:endParaRPr lang="en-US" dirty="0"/>
          </a:p>
        </p:txBody>
      </p:sp>
      <p:sp>
        <p:nvSpPr>
          <p:cNvPr id="6" name="Content Placeholder 5"/>
          <p:cNvSpPr>
            <a:spLocks noGrp="1"/>
          </p:cNvSpPr>
          <p:nvPr>
            <p:ph idx="1"/>
          </p:nvPr>
        </p:nvSpPr>
        <p:spPr>
          <a:xfrm>
            <a:off x="677334" y="1872343"/>
            <a:ext cx="8596668" cy="4169019"/>
          </a:xfrm>
        </p:spPr>
        <p:txBody>
          <a:bodyPr>
            <a:noAutofit/>
          </a:bodyPr>
          <a:lstStyle/>
          <a:p>
            <a:r>
              <a:rPr lang="en-US" sz="2400" dirty="0" smtClean="0"/>
              <a:t>Set </a:t>
            </a:r>
            <a:r>
              <a:rPr lang="en-US" sz="2400" dirty="0"/>
              <a:t>up a system for exchanging tokens that includes</a:t>
            </a:r>
            <a:r>
              <a:rPr lang="en-US" sz="2400" dirty="0" smtClean="0"/>
              <a:t>:</a:t>
            </a:r>
          </a:p>
          <a:p>
            <a:pPr lvl="1"/>
            <a:r>
              <a:rPr lang="en-US" sz="2400" dirty="0"/>
              <a:t>"A bank" to keep track of tokens earned and spent.</a:t>
            </a:r>
          </a:p>
          <a:p>
            <a:pPr lvl="1"/>
            <a:r>
              <a:rPr lang="en-US" sz="2400" dirty="0"/>
              <a:t>a "store" in an area of the classroom that contains the "bank”, menu and items for purchase.</a:t>
            </a:r>
          </a:p>
          <a:p>
            <a:pPr lvl="1"/>
            <a:r>
              <a:rPr lang="en-US" sz="2400" dirty="0"/>
              <a:t>Price each item on the menu.</a:t>
            </a:r>
          </a:p>
          <a:p>
            <a:pPr lvl="1"/>
            <a:r>
              <a:rPr lang="en-US" sz="2400" dirty="0"/>
              <a:t>Establish "business hours" </a:t>
            </a:r>
          </a:p>
          <a:p>
            <a:r>
              <a:rPr lang="en-US" sz="2400" dirty="0" smtClean="0"/>
              <a:t>Avoid removing tokens for inappropriate behavior.</a:t>
            </a:r>
            <a:endParaRPr lang="en-US" sz="2400" dirty="0"/>
          </a:p>
        </p:txBody>
      </p:sp>
    </p:spTree>
    <p:extLst>
      <p:ext uri="{BB962C8B-B14F-4D97-AF65-F5344CB8AC3E}">
        <p14:creationId xmlns:p14="http://schemas.microsoft.com/office/powerpoint/2010/main" val="2956344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Reinforcer</a:t>
            </a:r>
            <a:r>
              <a:rPr lang="en-US" dirty="0" smtClean="0"/>
              <a:t> or Bribery??</a:t>
            </a:r>
            <a:endParaRPr lang="en-US" dirty="0"/>
          </a:p>
        </p:txBody>
      </p:sp>
      <p:sp>
        <p:nvSpPr>
          <p:cNvPr id="3" name="Content Placeholder 2"/>
          <p:cNvSpPr>
            <a:spLocks noGrp="1"/>
          </p:cNvSpPr>
          <p:nvPr>
            <p:ph idx="1"/>
          </p:nvPr>
        </p:nvSpPr>
        <p:spPr/>
        <p:txBody>
          <a:bodyPr/>
          <a:lstStyle/>
          <a:p>
            <a:r>
              <a:rPr lang="en-US" sz="2400" dirty="0" smtClean="0"/>
              <a:t>In everyday life bribery, is an inducement to do something improper.</a:t>
            </a:r>
          </a:p>
          <a:p>
            <a:r>
              <a:rPr lang="en-US" sz="2400" dirty="0" smtClean="0"/>
              <a:t>In behavioral programming, bribery is waiting until a student refuses and then negotiating a reward. Not an effective practice.</a:t>
            </a:r>
          </a:p>
          <a:p>
            <a:r>
              <a:rPr lang="en-US" sz="2400" dirty="0" smtClean="0"/>
              <a:t>Proper reinforcement is effective and fades to a natural consequence.</a:t>
            </a:r>
          </a:p>
          <a:p>
            <a:r>
              <a:rPr lang="en-US" sz="2400" dirty="0" smtClean="0"/>
              <a:t>We all respond to </a:t>
            </a:r>
            <a:r>
              <a:rPr lang="en-US" sz="2400" dirty="0" err="1" smtClean="0"/>
              <a:t>reinforcers</a:t>
            </a:r>
            <a:r>
              <a:rPr lang="en-US" sz="2400" dirty="0" smtClean="0"/>
              <a:t>: paychecks, vacations, compliments.</a:t>
            </a:r>
          </a:p>
          <a:p>
            <a:endParaRPr lang="en-US" sz="2400" dirty="0" smtClean="0"/>
          </a:p>
          <a:p>
            <a:endParaRPr lang="en-US" dirty="0" smtClean="0"/>
          </a:p>
          <a:p>
            <a:endParaRPr lang="en-US" dirty="0"/>
          </a:p>
        </p:txBody>
      </p:sp>
    </p:spTree>
    <p:extLst>
      <p:ext uri="{BB962C8B-B14F-4D97-AF65-F5344CB8AC3E}">
        <p14:creationId xmlns:p14="http://schemas.microsoft.com/office/powerpoint/2010/main" val="836903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4457"/>
            <a:ext cx="8596668" cy="1320800"/>
          </a:xfrm>
        </p:spPr>
        <p:txBody>
          <a:bodyPr/>
          <a:lstStyle/>
          <a:p>
            <a:r>
              <a:rPr lang="en-US" dirty="0" smtClean="0"/>
              <a:t>Discussion</a:t>
            </a:r>
            <a:endParaRPr lang="en-US" dirty="0"/>
          </a:p>
        </p:txBody>
      </p:sp>
      <p:sp>
        <p:nvSpPr>
          <p:cNvPr id="3" name="Content Placeholder 2"/>
          <p:cNvSpPr>
            <a:spLocks noGrp="1"/>
          </p:cNvSpPr>
          <p:nvPr>
            <p:ph idx="1"/>
          </p:nvPr>
        </p:nvSpPr>
        <p:spPr>
          <a:xfrm>
            <a:off x="706363" y="2073503"/>
            <a:ext cx="8596668" cy="3880773"/>
          </a:xfrm>
        </p:spPr>
        <p:txBody>
          <a:bodyPr>
            <a:normAutofit/>
          </a:bodyPr>
          <a:lstStyle/>
          <a:p>
            <a:r>
              <a:rPr lang="en-US" sz="2800" dirty="0" smtClean="0"/>
              <a:t>Can an undesirable behavior be inadvertently reinforced and increased?</a:t>
            </a:r>
          </a:p>
          <a:p>
            <a:r>
              <a:rPr lang="en-US" sz="2800" dirty="0" smtClean="0"/>
              <a:t>Give examples.</a:t>
            </a:r>
          </a:p>
          <a:p>
            <a:r>
              <a:rPr lang="en-US" sz="2800" dirty="0" smtClean="0"/>
              <a:t>How would you reverse that trend?</a:t>
            </a:r>
          </a:p>
          <a:p>
            <a:r>
              <a:rPr lang="en-US" sz="2800" dirty="0" smtClean="0"/>
              <a:t>If the greatest </a:t>
            </a:r>
            <a:r>
              <a:rPr lang="en-US" sz="2800" dirty="0" err="1" smtClean="0"/>
              <a:t>reinforcer</a:t>
            </a:r>
            <a:r>
              <a:rPr lang="en-US" sz="2800" dirty="0" smtClean="0"/>
              <a:t> you can imagine has been offered to you, what would prevent you from performing a task?</a:t>
            </a:r>
            <a:endParaRPr lang="en-US" sz="2800" dirty="0"/>
          </a:p>
        </p:txBody>
      </p:sp>
    </p:spTree>
    <p:extLst>
      <p:ext uri="{BB962C8B-B14F-4D97-AF65-F5344CB8AC3E}">
        <p14:creationId xmlns:p14="http://schemas.microsoft.com/office/powerpoint/2010/main" val="222535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smtClean="0">
                <a:latin typeface="Arial" panose="020B0604020202020204" pitchFamily="34" charset="0"/>
                <a:cs typeface="Times New Roman" panose="02020603050405020304" pitchFamily="18" charset="0"/>
              </a:rPr>
              <a:t>Paraprofessional Roles</a:t>
            </a:r>
            <a:r>
              <a:rPr lang="en-US" altLang="en-US" i="1" smtClean="0">
                <a:cs typeface="Times New Roman" panose="02020603050405020304" pitchFamily="18" charset="0"/>
              </a:rPr>
              <a:t> </a:t>
            </a:r>
          </a:p>
        </p:txBody>
      </p:sp>
      <p:sp>
        <p:nvSpPr>
          <p:cNvPr id="79875" name="Rectangle 3"/>
          <p:cNvSpPr>
            <a:spLocks noGrp="1" noChangeArrowheads="1"/>
          </p:cNvSpPr>
          <p:nvPr>
            <p:ph type="body" idx="1"/>
          </p:nvPr>
        </p:nvSpPr>
        <p:spPr/>
        <p:txBody>
          <a:bodyPr/>
          <a:lstStyle/>
          <a:p>
            <a:r>
              <a:rPr lang="en-US" altLang="en-US" sz="2800" dirty="0" smtClean="0">
                <a:latin typeface="Arial" panose="020B0604020202020204" pitchFamily="34" charset="0"/>
                <a:cs typeface="Arial" panose="020B0604020202020204" pitchFamily="34" charset="0"/>
              </a:rPr>
              <a:t>Practice previously learned skills</a:t>
            </a:r>
          </a:p>
          <a:p>
            <a:r>
              <a:rPr lang="en-US" altLang="en-US" sz="2800" dirty="0" smtClean="0">
                <a:latin typeface="Arial" panose="020B0604020202020204" pitchFamily="34" charset="0"/>
                <a:cs typeface="Arial" panose="020B0604020202020204" pitchFamily="34" charset="0"/>
              </a:rPr>
              <a:t>Communicate problems to the supervising teacher</a:t>
            </a:r>
          </a:p>
          <a:p>
            <a:r>
              <a:rPr lang="en-US" altLang="en-US" sz="2800" dirty="0" smtClean="0">
                <a:latin typeface="Arial" panose="020B0604020202020204" pitchFamily="34" charset="0"/>
                <a:cs typeface="Arial" panose="020B0604020202020204" pitchFamily="34" charset="0"/>
              </a:rPr>
              <a:t>Guide independent study and remedial work assigned by the teacher</a:t>
            </a:r>
          </a:p>
          <a:p>
            <a:r>
              <a:rPr lang="en-US" altLang="en-US" sz="2800" dirty="0" smtClean="0">
                <a:latin typeface="Arial" panose="020B0604020202020204" pitchFamily="34" charset="0"/>
                <a:cs typeface="Arial" panose="020B0604020202020204" pitchFamily="34" charset="0"/>
              </a:rPr>
              <a:t>Assist the teacher in maintaining and organizing work, study areas, equipment and materials</a:t>
            </a:r>
          </a:p>
          <a:p>
            <a:endParaRPr lang="en-US" altLang="en-US" dirty="0" smtClean="0"/>
          </a:p>
        </p:txBody>
      </p:sp>
    </p:spTree>
    <p:extLst>
      <p:ext uri="{BB962C8B-B14F-4D97-AF65-F5344CB8AC3E}">
        <p14:creationId xmlns:p14="http://schemas.microsoft.com/office/powerpoint/2010/main" val="1114769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smtClean="0">
                <a:latin typeface="Arial" panose="020B0604020202020204" pitchFamily="34" charset="0"/>
                <a:cs typeface="Times New Roman" panose="02020603050405020304" pitchFamily="18" charset="0"/>
              </a:rPr>
              <a:t>Paraprofessional Roles</a:t>
            </a:r>
            <a:r>
              <a:rPr lang="en-US" altLang="en-US" i="1" smtClean="0">
                <a:cs typeface="Times New Roman" panose="02020603050405020304" pitchFamily="18" charset="0"/>
              </a:rPr>
              <a:t> </a:t>
            </a:r>
          </a:p>
        </p:txBody>
      </p:sp>
      <p:sp>
        <p:nvSpPr>
          <p:cNvPr id="80899" name="Rectangle 3"/>
          <p:cNvSpPr>
            <a:spLocks noGrp="1" noChangeArrowheads="1"/>
          </p:cNvSpPr>
          <p:nvPr>
            <p:ph type="body" idx="1"/>
          </p:nvPr>
        </p:nvSpPr>
        <p:spPr/>
        <p:txBody>
          <a:bodyPr>
            <a:normAutofit/>
          </a:bodyPr>
          <a:lstStyle/>
          <a:p>
            <a:r>
              <a:rPr lang="en-US" altLang="en-US" sz="2800" dirty="0" smtClean="0">
                <a:latin typeface="Arial" panose="020B0604020202020204" pitchFamily="34" charset="0"/>
                <a:cs typeface="Arial" panose="020B0604020202020204" pitchFamily="34" charset="0"/>
              </a:rPr>
              <a:t>Perform health related procedures</a:t>
            </a:r>
          </a:p>
          <a:p>
            <a:r>
              <a:rPr lang="en-US" altLang="en-US" sz="2800" dirty="0" smtClean="0">
                <a:latin typeface="Arial" panose="020B0604020202020204" pitchFamily="34" charset="0"/>
                <a:cs typeface="Arial" panose="020B0604020202020204" pitchFamily="34" charset="0"/>
              </a:rPr>
              <a:t>Participate in parent conferences</a:t>
            </a:r>
          </a:p>
          <a:p>
            <a:r>
              <a:rPr lang="en-US" altLang="en-US" sz="2800" dirty="0" smtClean="0">
                <a:latin typeface="Arial" panose="020B0604020202020204" pitchFamily="34" charset="0"/>
                <a:cs typeface="Arial" panose="020B0604020202020204" pitchFamily="34" charset="0"/>
              </a:rPr>
              <a:t>Inform and assist substitute teachers</a:t>
            </a:r>
          </a:p>
          <a:p>
            <a:r>
              <a:rPr lang="en-US" altLang="en-US" sz="2800" dirty="0" smtClean="0">
                <a:latin typeface="Arial" panose="020B0604020202020204" pitchFamily="34" charset="0"/>
                <a:cs typeface="Arial" panose="020B0604020202020204" pitchFamily="34" charset="0"/>
              </a:rPr>
              <a:t>Attend specialized training as required to assist in implementation of the IEP</a:t>
            </a:r>
          </a:p>
          <a:p>
            <a:r>
              <a:rPr lang="en-US" altLang="en-US" sz="2800" dirty="0" smtClean="0">
                <a:latin typeface="Arial" panose="020B0604020202020204" pitchFamily="34" charset="0"/>
                <a:cs typeface="Arial" panose="020B0604020202020204" pitchFamily="34" charset="0"/>
              </a:rPr>
              <a:t>Perform other duties as assigned by the teacher or administrator</a:t>
            </a:r>
          </a:p>
          <a:p>
            <a:endParaRPr lang="en-US" altLang="en-US" sz="2800" dirty="0" smtClean="0">
              <a:latin typeface="Arial" panose="020B0604020202020204" pitchFamily="34" charset="0"/>
              <a:cs typeface="Arial" panose="020B0604020202020204" pitchFamily="34" charset="0"/>
            </a:endParaRPr>
          </a:p>
          <a:p>
            <a:endParaRPr lang="en-US" altLang="en-US" sz="2800" dirty="0" smtClean="0"/>
          </a:p>
        </p:txBody>
      </p:sp>
    </p:spTree>
    <p:extLst>
      <p:ext uri="{BB962C8B-B14F-4D97-AF65-F5344CB8AC3E}">
        <p14:creationId xmlns:p14="http://schemas.microsoft.com/office/powerpoint/2010/main" val="3773563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Paraprofessionals</a:t>
            </a:r>
            <a:endParaRPr lang="en-US" dirty="0"/>
          </a:p>
        </p:txBody>
      </p:sp>
      <p:sp>
        <p:nvSpPr>
          <p:cNvPr id="3" name="Content Placeholder 2"/>
          <p:cNvSpPr>
            <a:spLocks noGrp="1"/>
          </p:cNvSpPr>
          <p:nvPr>
            <p:ph idx="1"/>
          </p:nvPr>
        </p:nvSpPr>
        <p:spPr>
          <a:xfrm>
            <a:off x="677334" y="1680882"/>
            <a:ext cx="8596668" cy="4333586"/>
          </a:xfrm>
        </p:spPr>
        <p:txBody>
          <a:bodyPr>
            <a:normAutofit/>
          </a:bodyPr>
          <a:lstStyle/>
          <a:p>
            <a:r>
              <a:rPr lang="en-US" sz="2000" b="1" dirty="0"/>
              <a:t>Do</a:t>
            </a:r>
            <a:r>
              <a:rPr lang="en-US" sz="2000" dirty="0"/>
              <a:t> demonstrate R-E-S-P-E-C-T for students by encouraging </a:t>
            </a:r>
            <a:r>
              <a:rPr lang="en-US" sz="2000" b="1" u="sng" dirty="0"/>
              <a:t>responsibility</a:t>
            </a:r>
            <a:r>
              <a:rPr lang="en-US" sz="2000" dirty="0"/>
              <a:t>; having high </a:t>
            </a:r>
            <a:r>
              <a:rPr lang="en-US" sz="2000" b="1" u="sng" dirty="0" smtClean="0"/>
              <a:t>expectations</a:t>
            </a:r>
            <a:r>
              <a:rPr lang="en-US" sz="2000" dirty="0"/>
              <a:t>; </a:t>
            </a:r>
            <a:r>
              <a:rPr lang="en-US" sz="2000" b="1" u="sng" dirty="0" smtClean="0"/>
              <a:t>speaking</a:t>
            </a:r>
            <a:r>
              <a:rPr lang="en-US" sz="2000" dirty="0" smtClean="0"/>
              <a:t> with them instead of about them; using </a:t>
            </a:r>
            <a:r>
              <a:rPr lang="en-US" sz="2000" b="1" u="sng" dirty="0" smtClean="0"/>
              <a:t>positive</a:t>
            </a:r>
            <a:r>
              <a:rPr lang="en-US" sz="2000" dirty="0" smtClean="0"/>
              <a:t> statements to tell them specifically </a:t>
            </a:r>
            <a:r>
              <a:rPr lang="en-US" sz="2000" dirty="0"/>
              <a:t>what you want them to do; </a:t>
            </a:r>
            <a:r>
              <a:rPr lang="en-US" sz="2000" b="1" u="sng" dirty="0"/>
              <a:t>enjoying</a:t>
            </a:r>
            <a:r>
              <a:rPr lang="en-US" sz="2000" dirty="0"/>
              <a:t> their uniqueness as people first; offering </a:t>
            </a:r>
            <a:r>
              <a:rPr lang="en-US" sz="2000" b="1" u="sng" dirty="0"/>
              <a:t>choices</a:t>
            </a:r>
            <a:r>
              <a:rPr lang="en-US" sz="2000" dirty="0"/>
              <a:t> when practical; and </a:t>
            </a:r>
            <a:r>
              <a:rPr lang="en-US" sz="2000" b="1" u="sng" dirty="0"/>
              <a:t>treating</a:t>
            </a:r>
            <a:r>
              <a:rPr lang="en-US" sz="2000" dirty="0"/>
              <a:t> them as you wish to be treated. Demonstrate this respect with your words, actions, tone and body </a:t>
            </a:r>
            <a:r>
              <a:rPr lang="en-US" sz="2000" dirty="0" smtClean="0"/>
              <a:t>language.</a:t>
            </a:r>
          </a:p>
          <a:p>
            <a:r>
              <a:rPr lang="en-US" sz="2000" b="1" dirty="0" smtClean="0"/>
              <a:t>Do</a:t>
            </a:r>
            <a:r>
              <a:rPr lang="en-US" sz="2000" dirty="0" smtClean="0"/>
              <a:t> know your job description.</a:t>
            </a:r>
          </a:p>
          <a:p>
            <a:r>
              <a:rPr lang="en-US" sz="2000" b="1" dirty="0" smtClean="0"/>
              <a:t>Do </a:t>
            </a:r>
            <a:r>
              <a:rPr lang="en-US" sz="2000" dirty="0"/>
              <a:t>learn about the student’s abilities. Require their best. Teach to their strengths, learning style and interests. </a:t>
            </a:r>
          </a:p>
          <a:p>
            <a:r>
              <a:rPr lang="en-US" sz="2000" b="1" dirty="0" smtClean="0"/>
              <a:t>Do </a:t>
            </a:r>
            <a:r>
              <a:rPr lang="en-US" sz="2000" dirty="0" smtClean="0"/>
              <a:t>learn about the student’s disability. Be patient with deficits, while you teach to improve these. </a:t>
            </a:r>
          </a:p>
        </p:txBody>
      </p:sp>
    </p:spTree>
    <p:extLst>
      <p:ext uri="{BB962C8B-B14F-4D97-AF65-F5344CB8AC3E}">
        <p14:creationId xmlns:p14="http://schemas.microsoft.com/office/powerpoint/2010/main" val="1350737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Paraprofessionals</a:t>
            </a:r>
            <a:endParaRPr lang="en-US" dirty="0"/>
          </a:p>
        </p:txBody>
      </p:sp>
      <p:sp>
        <p:nvSpPr>
          <p:cNvPr id="3" name="Content Placeholder 2"/>
          <p:cNvSpPr>
            <a:spLocks noGrp="1"/>
          </p:cNvSpPr>
          <p:nvPr>
            <p:ph idx="1"/>
          </p:nvPr>
        </p:nvSpPr>
        <p:spPr>
          <a:xfrm>
            <a:off x="677334" y="1506071"/>
            <a:ext cx="8596668" cy="4535291"/>
          </a:xfrm>
        </p:spPr>
        <p:txBody>
          <a:bodyPr>
            <a:noAutofit/>
          </a:bodyPr>
          <a:lstStyle/>
          <a:p>
            <a:r>
              <a:rPr lang="en-US" sz="2200" b="1" dirty="0" smtClean="0"/>
              <a:t>Do </a:t>
            </a:r>
            <a:r>
              <a:rPr lang="en-US" sz="2200" dirty="0"/>
              <a:t>model appropriate social skills at all times. Assume your students understand all conversations, so  keep them relevant to the classroom</a:t>
            </a:r>
            <a:r>
              <a:rPr lang="en-US" sz="2200" dirty="0" smtClean="0"/>
              <a:t>.</a:t>
            </a:r>
            <a:endParaRPr lang="en-US" sz="2200" dirty="0"/>
          </a:p>
          <a:p>
            <a:r>
              <a:rPr lang="en-US" sz="2200" b="1" dirty="0"/>
              <a:t>Do</a:t>
            </a:r>
            <a:r>
              <a:rPr lang="en-US" sz="2200" dirty="0"/>
              <a:t> follow your teacher’s directives. She is the decision maker in the classroom and the person directly responsible for the students’ progress. Assist her by actively seeking opportunities to enhance the learning atmosphere within the classroom</a:t>
            </a:r>
            <a:r>
              <a:rPr lang="en-US" sz="2200" dirty="0" smtClean="0"/>
              <a:t>.</a:t>
            </a:r>
            <a:endParaRPr lang="en-US" sz="2200" dirty="0"/>
          </a:p>
          <a:p>
            <a:r>
              <a:rPr lang="en-US" sz="2200" b="1" dirty="0"/>
              <a:t>Do</a:t>
            </a:r>
            <a:r>
              <a:rPr lang="en-US" sz="2200" dirty="0"/>
              <a:t> support all students in the classroom when available, even if you are assigned to a particular student for the majority of the time. Remain flexible and supportive to the class as a whole</a:t>
            </a:r>
            <a:r>
              <a:rPr lang="en-US" sz="2200" dirty="0" smtClean="0"/>
              <a:t>.</a:t>
            </a:r>
            <a:r>
              <a:rPr lang="en-US" sz="2200" dirty="0"/>
              <a:t> </a:t>
            </a:r>
          </a:p>
          <a:p>
            <a:r>
              <a:rPr lang="en-US" sz="2200" b="1" dirty="0"/>
              <a:t>Do</a:t>
            </a:r>
            <a:r>
              <a:rPr lang="en-US" sz="2200" dirty="0"/>
              <a:t> foster independence by using least intrusive prompts. Choose visual strategies over verbal prompting. Allow time for the student to process the situation and respond independently</a:t>
            </a:r>
            <a:r>
              <a:rPr lang="en-US" sz="2200" dirty="0" smtClean="0"/>
              <a:t>.</a:t>
            </a:r>
            <a:r>
              <a:rPr lang="en-US" sz="2200" dirty="0"/>
              <a:t> </a:t>
            </a:r>
          </a:p>
        </p:txBody>
      </p:sp>
    </p:spTree>
    <p:extLst>
      <p:ext uri="{BB962C8B-B14F-4D97-AF65-F5344CB8AC3E}">
        <p14:creationId xmlns:p14="http://schemas.microsoft.com/office/powerpoint/2010/main" val="1191394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Paraprofessionals</a:t>
            </a:r>
            <a:endParaRPr lang="en-US" dirty="0"/>
          </a:p>
        </p:txBody>
      </p:sp>
      <p:sp>
        <p:nvSpPr>
          <p:cNvPr id="3" name="Content Placeholder 2"/>
          <p:cNvSpPr>
            <a:spLocks noGrp="1"/>
          </p:cNvSpPr>
          <p:nvPr>
            <p:ph idx="1"/>
          </p:nvPr>
        </p:nvSpPr>
        <p:spPr>
          <a:xfrm>
            <a:off x="677334" y="1506071"/>
            <a:ext cx="8596668" cy="4535291"/>
          </a:xfrm>
        </p:spPr>
        <p:txBody>
          <a:bodyPr>
            <a:normAutofit/>
          </a:bodyPr>
          <a:lstStyle/>
          <a:p>
            <a:r>
              <a:rPr lang="en-US" sz="2200" b="1" dirty="0" smtClean="0"/>
              <a:t>Do</a:t>
            </a:r>
            <a:r>
              <a:rPr lang="en-US" sz="2200" dirty="0" smtClean="0"/>
              <a:t> remain calm, firm and respectful during a student crisis.   </a:t>
            </a:r>
          </a:p>
          <a:p>
            <a:r>
              <a:rPr lang="en-US" sz="2200" b="1" dirty="0" smtClean="0"/>
              <a:t>Do</a:t>
            </a:r>
            <a:r>
              <a:rPr lang="en-US" sz="2200" dirty="0" smtClean="0"/>
              <a:t> catch your students being good. Recognize, praise and attend to these accomplishments, however easy they seem to you. </a:t>
            </a:r>
          </a:p>
          <a:p>
            <a:r>
              <a:rPr lang="en-US" sz="2200" b="1" dirty="0" smtClean="0"/>
              <a:t>Do</a:t>
            </a:r>
            <a:r>
              <a:rPr lang="en-US" sz="2200" dirty="0" smtClean="0"/>
              <a:t> actively participate in all trainings and apply what you learn. If necessary ask for clarification.  </a:t>
            </a:r>
          </a:p>
          <a:p>
            <a:r>
              <a:rPr lang="en-US" sz="2200" b="1" dirty="0" smtClean="0"/>
              <a:t>Don’t</a:t>
            </a:r>
            <a:r>
              <a:rPr lang="en-US" sz="2200" dirty="0" smtClean="0"/>
              <a:t> replace the role of the teacher by reporting detailed information to parents. </a:t>
            </a:r>
          </a:p>
          <a:p>
            <a:r>
              <a:rPr lang="en-US" sz="2200" b="1" dirty="0" smtClean="0"/>
              <a:t>Don’t </a:t>
            </a:r>
            <a:r>
              <a:rPr lang="en-US" sz="2200" dirty="0" smtClean="0"/>
              <a:t>interfere with natural</a:t>
            </a:r>
            <a:r>
              <a:rPr lang="en-US" sz="2200" b="1" dirty="0" smtClean="0"/>
              <a:t> </a:t>
            </a:r>
            <a:r>
              <a:rPr lang="en-US" sz="2200" dirty="0" smtClean="0"/>
              <a:t>learning opportunities</a:t>
            </a:r>
            <a:r>
              <a:rPr lang="en-US" sz="2200" b="1" dirty="0" smtClean="0"/>
              <a:t> </a:t>
            </a:r>
            <a:r>
              <a:rPr lang="en-US" sz="2200" dirty="0" smtClean="0"/>
              <a:t>by positioning yourself between the student and the teacher or interrupting positive interactions with peers.</a:t>
            </a:r>
            <a:r>
              <a:rPr lang="en-US" sz="2200" b="1" dirty="0" smtClean="0"/>
              <a:t> </a:t>
            </a:r>
            <a:endParaRPr lang="en-US" sz="2200" dirty="0"/>
          </a:p>
        </p:txBody>
      </p:sp>
    </p:spTree>
    <p:extLst>
      <p:ext uri="{BB962C8B-B14F-4D97-AF65-F5344CB8AC3E}">
        <p14:creationId xmlns:p14="http://schemas.microsoft.com/office/powerpoint/2010/main" val="3526816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1131</TotalTime>
  <Words>2706</Words>
  <Application>Microsoft Office PowerPoint</Application>
  <PresentationFormat>Widescreen</PresentationFormat>
  <Paragraphs>248</Paragraphs>
  <Slides>45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Showcard Gothic</vt:lpstr>
      <vt:lpstr>Times New Roman</vt:lpstr>
      <vt:lpstr>Trebuchet MS</vt:lpstr>
      <vt:lpstr>Wingdings 3</vt:lpstr>
      <vt:lpstr>Facet</vt:lpstr>
      <vt:lpstr>Paraprofessional Training: Teams, Prompting and Reinforcement</vt:lpstr>
      <vt:lpstr>What makes a professional, healthy and effective team between a teacher and paraprofessional?</vt:lpstr>
      <vt:lpstr>What makes a professional, healthy and effective team between a teacher and paraprofessional?</vt:lpstr>
      <vt:lpstr>Paraprofessional Roles </vt:lpstr>
      <vt:lpstr>Paraprofessional Roles </vt:lpstr>
      <vt:lpstr>Paraprofessional Roles </vt:lpstr>
      <vt:lpstr>Best Practices for Paraprofessionals</vt:lpstr>
      <vt:lpstr>Best Practices for Paraprofessionals</vt:lpstr>
      <vt:lpstr>Best Practices for Paraprofessionals</vt:lpstr>
      <vt:lpstr>Best Practices for Paraprofessionals</vt:lpstr>
      <vt:lpstr>Prompting</vt:lpstr>
      <vt:lpstr>Prompting procedures </vt:lpstr>
      <vt:lpstr>Why Use Prompting?</vt:lpstr>
      <vt:lpstr>Types of Prompts </vt:lpstr>
      <vt:lpstr>Types of Prompts </vt:lpstr>
      <vt:lpstr>Types of Prompts </vt:lpstr>
      <vt:lpstr>Types of Prompts </vt:lpstr>
      <vt:lpstr>Practice </vt:lpstr>
      <vt:lpstr>Tips for Using Prompts Effectively </vt:lpstr>
      <vt:lpstr>Prompting Procedures </vt:lpstr>
      <vt:lpstr>Three Terms Used in Describing Prompting Procedures</vt:lpstr>
      <vt:lpstr>Three prompting procedures</vt:lpstr>
      <vt:lpstr>Least to Most (increasing assistance)</vt:lpstr>
      <vt:lpstr>Most to Least (decreasing assistance)</vt:lpstr>
      <vt:lpstr>Delayed Prompting </vt:lpstr>
      <vt:lpstr>Fading Tips</vt:lpstr>
      <vt:lpstr>Reinforcement</vt:lpstr>
      <vt:lpstr>Reinforcement</vt:lpstr>
      <vt:lpstr>Why Use Reinforcement? </vt:lpstr>
      <vt:lpstr>What is Reinforcement?</vt:lpstr>
      <vt:lpstr>Are Any Assessments Needed Prior to Using Reinforcement?</vt:lpstr>
      <vt:lpstr>Types of Reinforcers</vt:lpstr>
      <vt:lpstr>Types of Reinforcers</vt:lpstr>
      <vt:lpstr>Types of Reinforcers</vt:lpstr>
      <vt:lpstr>Practice</vt:lpstr>
      <vt:lpstr>Reinforcement Schedules </vt:lpstr>
      <vt:lpstr>Reinforcement Schedules </vt:lpstr>
      <vt:lpstr>Reinforcement Schedules </vt:lpstr>
      <vt:lpstr>Principles of Reinforcement </vt:lpstr>
      <vt:lpstr>Satiation/Deprivation </vt:lpstr>
      <vt:lpstr>Step-by-Step Instructions </vt:lpstr>
      <vt:lpstr>Token Economy Programs </vt:lpstr>
      <vt:lpstr>Implementing Token Economy Programs </vt:lpstr>
      <vt:lpstr>Reinforcer or Bribery??</vt:lpstr>
      <vt:lpstr>Discussion</vt:lpstr>
    </vt:vector>
  </TitlesOfParts>
  <Company>St. Louis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Prompting</dc:title>
  <dc:creator>Reichert, Colleen</dc:creator>
  <cp:lastModifiedBy>Reichert, Colleen</cp:lastModifiedBy>
  <cp:revision>96</cp:revision>
  <cp:lastPrinted>2016-10-11T14:55:01Z</cp:lastPrinted>
  <dcterms:created xsi:type="dcterms:W3CDTF">2016-10-05T21:59:07Z</dcterms:created>
  <dcterms:modified xsi:type="dcterms:W3CDTF">2016-10-27T22:23:25Z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